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11">
  <p:sldMasterIdLst>
    <p:sldMasterId id="2147483648" r:id="rId1"/>
  </p:sldMasterIdLst>
  <p:notesMasterIdLst>
    <p:notesMasterId r:id="rId20"/>
  </p:notesMasterIdLst>
  <p:sldIdLst>
    <p:sldId id="256" r:id="rId2"/>
    <p:sldId id="257" r:id="rId3"/>
    <p:sldId id="258" r:id="rId4"/>
    <p:sldId id="298" r:id="rId5"/>
    <p:sldId id="302" r:id="rId6"/>
    <p:sldId id="265" r:id="rId7"/>
    <p:sldId id="259" r:id="rId8"/>
    <p:sldId id="301" r:id="rId9"/>
    <p:sldId id="261" r:id="rId10"/>
    <p:sldId id="268" r:id="rId11"/>
    <p:sldId id="269" r:id="rId12"/>
    <p:sldId id="274" r:id="rId13"/>
    <p:sldId id="275" r:id="rId14"/>
    <p:sldId id="276" r:id="rId15"/>
    <p:sldId id="270" r:id="rId16"/>
    <p:sldId id="279" r:id="rId17"/>
    <p:sldId id="303"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9" d="100"/>
          <a:sy n="79" d="100"/>
        </p:scale>
        <p:origin x="-90" y="-6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BA60488-CAA2-4CB9-839E-E5743A79F749}" type="datetimeFigureOut">
              <a:rPr lang="fa-IR" smtClean="0"/>
              <a:pPr/>
              <a:t>12/02/1437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4D0D20A-944E-4D57-8F3B-B48CA055565D}" type="slidenum">
              <a:rPr lang="fa-IR" smtClean="0"/>
              <a:pPr/>
              <a:t>‹#›</a:t>
            </a:fld>
            <a:endParaRPr lang="fa-IR"/>
          </a:p>
        </p:txBody>
      </p:sp>
    </p:spTree>
    <p:extLst>
      <p:ext uri="{BB962C8B-B14F-4D97-AF65-F5344CB8AC3E}">
        <p14:creationId xmlns="" xmlns:p14="http://schemas.microsoft.com/office/powerpoint/2010/main" val="14136843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3</a:t>
            </a:fld>
            <a:endParaRPr lang="fa-IR"/>
          </a:p>
        </p:txBody>
      </p:sp>
    </p:spTree>
    <p:extLst>
      <p:ext uri="{BB962C8B-B14F-4D97-AF65-F5344CB8AC3E}">
        <p14:creationId xmlns="" xmlns:p14="http://schemas.microsoft.com/office/powerpoint/2010/main" val="342732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15</a:t>
            </a:fld>
            <a:endParaRPr lang="fa-IR"/>
          </a:p>
        </p:txBody>
      </p:sp>
    </p:spTree>
    <p:extLst>
      <p:ext uri="{BB962C8B-B14F-4D97-AF65-F5344CB8AC3E}">
        <p14:creationId xmlns="" xmlns:p14="http://schemas.microsoft.com/office/powerpoint/2010/main" val="256704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16</a:t>
            </a:fld>
            <a:endParaRPr lang="fa-IR"/>
          </a:p>
        </p:txBody>
      </p:sp>
    </p:spTree>
    <p:extLst>
      <p:ext uri="{BB962C8B-B14F-4D97-AF65-F5344CB8AC3E}">
        <p14:creationId xmlns="" xmlns:p14="http://schemas.microsoft.com/office/powerpoint/2010/main" val="256704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6</a:t>
            </a:fld>
            <a:endParaRPr lang="fa-IR"/>
          </a:p>
        </p:txBody>
      </p:sp>
    </p:spTree>
    <p:extLst>
      <p:ext uri="{BB962C8B-B14F-4D97-AF65-F5344CB8AC3E}">
        <p14:creationId xmlns="" xmlns:p14="http://schemas.microsoft.com/office/powerpoint/2010/main" val="139868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7</a:t>
            </a:fld>
            <a:endParaRPr lang="fa-IR"/>
          </a:p>
        </p:txBody>
      </p:sp>
    </p:spTree>
    <p:extLst>
      <p:ext uri="{BB962C8B-B14F-4D97-AF65-F5344CB8AC3E}">
        <p14:creationId xmlns="" xmlns:p14="http://schemas.microsoft.com/office/powerpoint/2010/main" val="139868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9</a:t>
            </a:fld>
            <a:endParaRPr lang="fa-IR"/>
          </a:p>
        </p:txBody>
      </p:sp>
    </p:spTree>
    <p:extLst>
      <p:ext uri="{BB962C8B-B14F-4D97-AF65-F5344CB8AC3E}">
        <p14:creationId xmlns="" xmlns:p14="http://schemas.microsoft.com/office/powerpoint/2010/main" val="256704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10</a:t>
            </a:fld>
            <a:endParaRPr lang="fa-IR"/>
          </a:p>
        </p:txBody>
      </p:sp>
    </p:spTree>
    <p:extLst>
      <p:ext uri="{BB962C8B-B14F-4D97-AF65-F5344CB8AC3E}">
        <p14:creationId xmlns="" xmlns:p14="http://schemas.microsoft.com/office/powerpoint/2010/main" val="256704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11</a:t>
            </a:fld>
            <a:endParaRPr lang="fa-IR"/>
          </a:p>
        </p:txBody>
      </p:sp>
    </p:spTree>
    <p:extLst>
      <p:ext uri="{BB962C8B-B14F-4D97-AF65-F5344CB8AC3E}">
        <p14:creationId xmlns="" xmlns:p14="http://schemas.microsoft.com/office/powerpoint/2010/main" val="256704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12</a:t>
            </a:fld>
            <a:endParaRPr lang="fa-IR"/>
          </a:p>
        </p:txBody>
      </p:sp>
    </p:spTree>
    <p:extLst>
      <p:ext uri="{BB962C8B-B14F-4D97-AF65-F5344CB8AC3E}">
        <p14:creationId xmlns="" xmlns:p14="http://schemas.microsoft.com/office/powerpoint/2010/main" val="256704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13</a:t>
            </a:fld>
            <a:endParaRPr lang="fa-IR"/>
          </a:p>
        </p:txBody>
      </p:sp>
    </p:spTree>
    <p:extLst>
      <p:ext uri="{BB962C8B-B14F-4D97-AF65-F5344CB8AC3E}">
        <p14:creationId xmlns="" xmlns:p14="http://schemas.microsoft.com/office/powerpoint/2010/main" val="256704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4D0D20A-944E-4D57-8F3B-B48CA055565D}" type="slidenum">
              <a:rPr lang="fa-IR" smtClean="0"/>
              <a:pPr/>
              <a:t>14</a:t>
            </a:fld>
            <a:endParaRPr lang="fa-IR"/>
          </a:p>
        </p:txBody>
      </p:sp>
    </p:spTree>
    <p:extLst>
      <p:ext uri="{BB962C8B-B14F-4D97-AF65-F5344CB8AC3E}">
        <p14:creationId xmlns="" xmlns:p14="http://schemas.microsoft.com/office/powerpoint/2010/main" val="2567044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40F3F69-DB14-4B30-9584-9E17552C92B5}" type="datetime1">
              <a:rPr lang="en-US" smtClean="0"/>
              <a:pPr/>
              <a:t>9/4/2016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lvl1pPr>
              <a:defRPr/>
            </a:lvl1pPr>
          </a:lstStyle>
          <a:p>
            <a:fld id="{687D931C-A39B-4B0D-8D42-8B4EBD0A45BD}"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74090-705B-4C41-8F96-A02B77167B30}" type="datetime1">
              <a:rPr lang="en-US" smtClean="0"/>
              <a:pPr/>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8B72F-5B4D-4E9D-AF3C-2F1BFBF2D9D2}" type="datetime1">
              <a:rPr lang="en-US" smtClean="0"/>
              <a:pPr/>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CAD2E-5BE8-4A51-BF25-7A9612E91359}" type="datetime1">
              <a:rPr lang="en-US" smtClean="0"/>
              <a:pPr/>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52074-F94E-4B52-949F-51F658B48A8C}" type="datetime1">
              <a:rPr lang="en-US" smtClean="0"/>
              <a:pPr/>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55B16B-B1D1-4012-8B39-612C734D0911}" type="datetime1">
              <a:rPr lang="en-US" smtClean="0"/>
              <a:pPr/>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70BE8-83B8-4885-AA90-C2898CAE83FB}" type="datetime1">
              <a:rPr lang="en-US" smtClean="0"/>
              <a:pPr/>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0AFA6-B974-49BB-97A8-91F3600DC5E7}" type="datetime1">
              <a:rPr lang="en-US" smtClean="0"/>
              <a:pPr/>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5FDB8D-C080-4B9A-BC2C-59032E9163E1}" type="datetime1">
              <a:rPr lang="en-US" smtClean="0"/>
              <a:pPr/>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1C04DF-AFD9-42C0-B882-1A497F30B620}" type="datetime1">
              <a:rPr lang="en-US" smtClean="0"/>
              <a:pPr/>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7AFF3-47E9-4986-A586-0F141FE38C74}" type="datetime1">
              <a:rPr lang="en-US" smtClean="0"/>
              <a:pPr/>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018354-7C00-459C-A521-CA67E779F2EE}" type="datetime1">
              <a:rPr lang="en-US" smtClean="0"/>
              <a:pPr/>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DAB81D-607F-407E-9056-EF40CA70C07D}" type="datetime1">
              <a:rPr lang="en-US" smtClean="0"/>
              <a:pPr/>
              <a:t>9/4/2016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523ACC-65F9-486A-AE3F-E5478A24BA14}" type="datetime1">
              <a:rPr lang="en-US" smtClean="0"/>
              <a:pPr/>
              <a:t>9/4/2016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234BB-8EF9-430D-9FBD-BECE4E847457}" type="datetime1">
              <a:rPr lang="en-US" smtClean="0"/>
              <a:pPr/>
              <a:t>9/4/2016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B351F-E40B-4832-8EEE-E34C284477C1}" type="datetime1">
              <a:rPr lang="en-US" smtClean="0"/>
              <a:pPr/>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0DB76-40CC-4DDD-9FCC-4DB233D69128}" type="datetime1">
              <a:rPr lang="en-US" smtClean="0"/>
              <a:pPr/>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A3F608-1481-4528-8E11-1937DFBA28C4}" type="datetime1">
              <a:rPr lang="en-US" smtClean="0"/>
              <a:pPr/>
              <a:t>9/4/2016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iming>
    <p:tnLst>
      <p:par>
        <p:cTn id="1" dur="indefinite" restart="never" nodeType="tmRoot"/>
      </p:par>
    </p:tnLst>
  </p:timing>
  <p:hf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lah_0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34178" y="1693333"/>
            <a:ext cx="4833938"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 xmlns:p14="http://schemas.microsoft.com/office/powerpoint/2010/main" val="2655939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484" y="982132"/>
            <a:ext cx="8045114" cy="930889"/>
          </a:xfrm>
        </p:spPr>
        <p:txBody>
          <a:bodyPr>
            <a:normAutofit/>
          </a:bodyPr>
          <a:lstStyle/>
          <a:p>
            <a:pPr algn="r"/>
            <a:r>
              <a:rPr lang="ar-SA" sz="4000" b="1" dirty="0" smtClean="0">
                <a:cs typeface="B Titr" pitchFamily="2" charset="-78"/>
              </a:rPr>
              <a:t>*وضعیت نامناسب اعتبارات</a:t>
            </a:r>
            <a:endParaRPr lang="en-US" sz="4000" b="1" dirty="0" smtClean="0">
              <a:cs typeface="B Titr" pitchFamily="2" charset="-78"/>
            </a:endParaRPr>
          </a:p>
        </p:txBody>
      </p:sp>
      <p:sp>
        <p:nvSpPr>
          <p:cNvPr id="3" name="Slide Number Placeholder 2"/>
          <p:cNvSpPr>
            <a:spLocks noGrp="1"/>
          </p:cNvSpPr>
          <p:nvPr>
            <p:ph type="sldNum" sz="quarter" idx="12"/>
          </p:nvPr>
        </p:nvSpPr>
        <p:spPr/>
        <p:txBody>
          <a:bodyPr/>
          <a:lstStyle/>
          <a:p>
            <a:fld id="{E97799C9-84D9-46D2-A11E-BCF8A720529D}" type="slidenum">
              <a:rPr lang="en-US" smtClean="0"/>
              <a:pPr/>
              <a:t>10</a:t>
            </a:fld>
            <a:endParaRPr lang="en-US" dirty="0"/>
          </a:p>
        </p:txBody>
      </p:sp>
      <p:sp>
        <p:nvSpPr>
          <p:cNvPr id="37889" name="Rectangle 1"/>
          <p:cNvSpPr>
            <a:spLocks noChangeArrowheads="1"/>
          </p:cNvSpPr>
          <p:nvPr/>
        </p:nvSpPr>
        <p:spPr bwMode="auto">
          <a:xfrm>
            <a:off x="1347537" y="3559571"/>
            <a:ext cx="9342875"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lnSpc>
                <a:spcPct val="150000"/>
              </a:lnSpc>
            </a:pPr>
            <a:r>
              <a:rPr lang="ar-SA" sz="2400" dirty="0" smtClean="0">
                <a:cs typeface="B Nazanin" pitchFamily="2" charset="-78"/>
              </a:rPr>
              <a:t>داشتن ردیف اعتباری مستقل یکی از درخواست های همیشگی بسیاری از واحدهای روابط عمومی دردهه های اخیر بوده است،چراکه </a:t>
            </a:r>
            <a:r>
              <a:rPr lang="ar-SA" sz="2400" b="1" dirty="0" smtClean="0">
                <a:cs typeface="B Nazanin" pitchFamily="2" charset="-78"/>
              </a:rPr>
              <a:t>براساس یک بودجه واعتبار مشخص ومستقل است که می توان مبنا واساس برنامه ریزی </a:t>
            </a:r>
            <a:r>
              <a:rPr lang="ar-SA" sz="2400" dirty="0" smtClean="0">
                <a:cs typeface="B Nazanin" pitchFamily="2" charset="-78"/>
              </a:rPr>
              <a:t>برای انجام کارهارا تعیین کرد.</a:t>
            </a:r>
            <a:endParaRPr kumimoji="0" lang="ar-SA" sz="24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6" name="Rectangle 5"/>
          <p:cNvSpPr/>
          <p:nvPr/>
        </p:nvSpPr>
        <p:spPr>
          <a:xfrm>
            <a:off x="2935705" y="6436895"/>
            <a:ext cx="7014411" cy="421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Tree>
    <p:extLst>
      <p:ext uri="{BB962C8B-B14F-4D97-AF65-F5344CB8AC3E}">
        <p14:creationId xmlns="" xmlns:p14="http://schemas.microsoft.com/office/powerpoint/2010/main" val="2645052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31074"/>
            <a:ext cx="9601196" cy="1854925"/>
          </a:xfrm>
        </p:spPr>
        <p:txBody>
          <a:bodyPr>
            <a:normAutofit/>
          </a:bodyPr>
          <a:lstStyle/>
          <a:p>
            <a:pPr algn="r"/>
            <a:r>
              <a:rPr lang="ar-SA" sz="3600" b="1" dirty="0" smtClean="0">
                <a:cs typeface="B Titr" pitchFamily="2" charset="-78"/>
              </a:rPr>
              <a:t>*نبود آموزش مستمردرروابط عمومی</a:t>
            </a:r>
            <a:endParaRPr lang="en-US" sz="3600" dirty="0" smtClean="0">
              <a:cs typeface="B Titr" pitchFamily="2" charset="-78"/>
            </a:endParaRPr>
          </a:p>
        </p:txBody>
      </p:sp>
      <p:sp>
        <p:nvSpPr>
          <p:cNvPr id="3" name="Slide Number Placeholder 2"/>
          <p:cNvSpPr>
            <a:spLocks noGrp="1"/>
          </p:cNvSpPr>
          <p:nvPr>
            <p:ph type="sldNum" sz="quarter" idx="12"/>
          </p:nvPr>
        </p:nvSpPr>
        <p:spPr/>
        <p:txBody>
          <a:bodyPr/>
          <a:lstStyle/>
          <a:p>
            <a:fld id="{E97799C9-84D9-46D2-A11E-BCF8A720529D}" type="slidenum">
              <a:rPr lang="en-US" smtClean="0"/>
              <a:pPr/>
              <a:t>11</a:t>
            </a:fld>
            <a:endParaRPr lang="en-US" dirty="0"/>
          </a:p>
        </p:txBody>
      </p:sp>
      <p:sp>
        <p:nvSpPr>
          <p:cNvPr id="7" name="TextBox 6"/>
          <p:cNvSpPr txBox="1"/>
          <p:nvPr/>
        </p:nvSpPr>
        <p:spPr>
          <a:xfrm>
            <a:off x="2730137" y="6457950"/>
            <a:ext cx="8166461" cy="369332"/>
          </a:xfrm>
          <a:prstGeom prst="rect">
            <a:avLst/>
          </a:prstGeom>
          <a:noFill/>
        </p:spPr>
        <p:txBody>
          <a:bodyPr wrap="square" rtlCol="1">
            <a:spAutoFit/>
          </a:bodyP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4" name="Rectangle 3"/>
          <p:cNvSpPr/>
          <p:nvPr/>
        </p:nvSpPr>
        <p:spPr>
          <a:xfrm>
            <a:off x="1323474" y="2779295"/>
            <a:ext cx="9889958" cy="2339102"/>
          </a:xfrm>
          <a:prstGeom prst="rect">
            <a:avLst/>
          </a:prstGeom>
        </p:spPr>
        <p:txBody>
          <a:bodyPr wrap="square">
            <a:spAutoFit/>
          </a:bodyPr>
          <a:lstStyle/>
          <a:p>
            <a:pPr algn="r" rtl="1">
              <a:lnSpc>
                <a:spcPct val="150000"/>
              </a:lnSpc>
            </a:pPr>
            <a:r>
              <a:rPr lang="fa-IR" sz="2800" b="1" dirty="0" smtClean="0">
                <a:cs typeface="B Nazanin" pitchFamily="2" charset="-78"/>
              </a:rPr>
              <a:t>نبود برنامه جامع آموزشی درحوزه دانشگاهی </a:t>
            </a:r>
            <a:r>
              <a:rPr lang="fa-IR" sz="2800" dirty="0" smtClean="0">
                <a:cs typeface="B Nazanin" pitchFamily="2" charset="-78"/>
              </a:rPr>
              <a:t>برای پذیرفته شدگان وفارغ التحصیلان وهمچنین </a:t>
            </a:r>
            <a:r>
              <a:rPr lang="fa-IR" sz="2800" b="1" dirty="0" smtClean="0">
                <a:cs typeface="B Nazanin" pitchFamily="2" charset="-78"/>
              </a:rPr>
              <a:t>آموزش ضمن خدمت </a:t>
            </a:r>
            <a:r>
              <a:rPr lang="fa-IR" sz="2800" dirty="0" smtClean="0">
                <a:cs typeface="B Nazanin" pitchFamily="2" charset="-78"/>
              </a:rPr>
              <a:t>برای شاغلان روابط عمومی را نیز می توان از دیگر موانع توسعه روابط عمومی در کشور عنوان کرد.</a:t>
            </a:r>
            <a:endParaRPr lang="en-US" sz="2800" dirty="0" smtClean="0">
              <a:cs typeface="B Nazanin" pitchFamily="2" charset="-78"/>
            </a:endParaRPr>
          </a:p>
          <a:p>
            <a:pPr algn="r"/>
            <a:r>
              <a:rPr lang="fa-IR" sz="2000" dirty="0" smtClean="0">
                <a:cs typeface="B Nazanin" pitchFamily="2" charset="-78"/>
              </a:rPr>
              <a:t>.</a:t>
            </a:r>
            <a:endParaRPr lang="fa-IR" sz="2000" dirty="0">
              <a:cs typeface="B Nazanin" pitchFamily="2" charset="-78"/>
            </a:endParaRPr>
          </a:p>
        </p:txBody>
      </p:sp>
    </p:spTree>
    <p:extLst>
      <p:ext uri="{BB962C8B-B14F-4D97-AF65-F5344CB8AC3E}">
        <p14:creationId xmlns="" xmlns:p14="http://schemas.microsoft.com/office/powerpoint/2010/main" val="2645052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800" b="1" dirty="0" smtClean="0">
                <a:cs typeface="B Titr" pitchFamily="2" charset="-78"/>
              </a:rPr>
              <a:t>*بی توجهی به امر پژوهش در روابط عمومی</a:t>
            </a:r>
            <a:r>
              <a:rPr lang="en-US" sz="2800" dirty="0" smtClean="0">
                <a:cs typeface="B Titr" pitchFamily="2" charset="-78"/>
              </a:rPr>
              <a:t/>
            </a:r>
            <a:br>
              <a:rPr lang="en-US" sz="2800" dirty="0" smtClean="0">
                <a:cs typeface="B Titr" pitchFamily="2" charset="-78"/>
              </a:rPr>
            </a:br>
            <a:endParaRPr lang="fa-IR" sz="2800" dirty="0">
              <a:cs typeface="B Titr" pitchFamily="2" charset="-78"/>
            </a:endParaRPr>
          </a:p>
        </p:txBody>
      </p:sp>
      <p:sp>
        <p:nvSpPr>
          <p:cNvPr id="3" name="Slide Number Placeholder 2"/>
          <p:cNvSpPr>
            <a:spLocks noGrp="1"/>
          </p:cNvSpPr>
          <p:nvPr>
            <p:ph type="sldNum" sz="quarter" idx="12"/>
          </p:nvPr>
        </p:nvSpPr>
        <p:spPr/>
        <p:txBody>
          <a:bodyPr/>
          <a:lstStyle/>
          <a:p>
            <a:fld id="{E97799C9-84D9-46D2-A11E-BCF8A720529D}" type="slidenum">
              <a:rPr lang="en-US" smtClean="0"/>
              <a:pPr/>
              <a:t>12</a:t>
            </a:fld>
            <a:endParaRPr lang="en-US" dirty="0"/>
          </a:p>
        </p:txBody>
      </p:sp>
      <p:sp>
        <p:nvSpPr>
          <p:cNvPr id="7" name="TextBox 6"/>
          <p:cNvSpPr txBox="1"/>
          <p:nvPr/>
        </p:nvSpPr>
        <p:spPr>
          <a:xfrm>
            <a:off x="2730137" y="6457950"/>
            <a:ext cx="8166461" cy="369332"/>
          </a:xfrm>
          <a:prstGeom prst="rect">
            <a:avLst/>
          </a:prstGeom>
          <a:noFill/>
        </p:spPr>
        <p:txBody>
          <a:bodyPr wrap="square" rtlCol="1">
            <a:spAutoFit/>
          </a:bodyP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9" name="Content Placeholder 8"/>
          <p:cNvSpPr>
            <a:spLocks noGrp="1"/>
          </p:cNvSpPr>
          <p:nvPr>
            <p:ph idx="1"/>
          </p:nvPr>
        </p:nvSpPr>
        <p:spPr/>
        <p:txBody>
          <a:bodyPr/>
          <a:lstStyle/>
          <a:p>
            <a:pPr>
              <a:lnSpc>
                <a:spcPct val="150000"/>
              </a:lnSpc>
            </a:pPr>
            <a:r>
              <a:rPr lang="ar-SA" dirty="0" smtClean="0">
                <a:cs typeface="B Nazanin" pitchFamily="2" charset="-78"/>
              </a:rPr>
              <a:t>متأسفانه درحال حاضر پژوهش در روابط عمومی ها به دلیل عدم شناخت و اهمیت موضوع ویا کمبود نیروی انسانی متخصص وپژوهشگر یا انجام نمی شود و یا در اولویت کارهای اصلی روابط عمومی ها قرارندارد.درصورتیکه می توان گفت </a:t>
            </a:r>
            <a:r>
              <a:rPr lang="ar-SA" b="1" dirty="0" smtClean="0">
                <a:cs typeface="B Nazanin" pitchFamily="2" charset="-78"/>
              </a:rPr>
              <a:t>رسیدن به روابط عمومی علمی و حرفه ای بدون پشتوانه مطالعاتی وپژوهشی ممکن نیست.</a:t>
            </a:r>
            <a:endParaRPr lang="en-US" b="1" dirty="0">
              <a:cs typeface="B Nazanin" pitchFamily="2" charset="-78"/>
            </a:endParaRPr>
          </a:p>
        </p:txBody>
      </p:sp>
    </p:spTree>
    <p:extLst>
      <p:ext uri="{BB962C8B-B14F-4D97-AF65-F5344CB8AC3E}">
        <p14:creationId xmlns="" xmlns:p14="http://schemas.microsoft.com/office/powerpoint/2010/main" val="2645052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46037"/>
            <a:ext cx="9601196" cy="1303867"/>
          </a:xfrm>
        </p:spPr>
        <p:txBody>
          <a:bodyPr>
            <a:normAutofit fontScale="90000"/>
          </a:bodyPr>
          <a:lstStyle/>
          <a:p>
            <a:pPr algn="r"/>
            <a:r>
              <a:rPr lang="en-US" dirty="0" smtClean="0"/>
              <a:t/>
            </a:r>
            <a:br>
              <a:rPr lang="en-US" dirty="0" smtClean="0"/>
            </a:br>
            <a:r>
              <a:rPr lang="ar-SA" sz="3600" b="1" dirty="0" smtClean="0">
                <a:cs typeface="B Titr" pitchFamily="2" charset="-78"/>
              </a:rPr>
              <a:t>*چالش ارتباطات رسانه ای</a:t>
            </a:r>
            <a:r>
              <a:rPr lang="en-US" sz="5400" dirty="0" smtClean="0">
                <a:ln>
                  <a:noFill/>
                </a:ln>
                <a:solidFill>
                  <a:schemeClr val="tx1"/>
                </a:solidFill>
                <a:latin typeface="Arial" pitchFamily="34" charset="0"/>
                <a:cs typeface="Arial" pitchFamily="34" charset="0"/>
              </a:rPr>
              <a:t/>
            </a:r>
            <a:br>
              <a:rPr lang="en-US" sz="5400" dirty="0" smtClean="0">
                <a:ln>
                  <a:noFill/>
                </a:ln>
                <a:solidFill>
                  <a:schemeClr val="tx1"/>
                </a:solidFill>
                <a:latin typeface="Arial" pitchFamily="34" charset="0"/>
                <a:cs typeface="Arial" pitchFamily="34" charset="0"/>
              </a:rPr>
            </a:br>
            <a:endParaRPr lang="fa-IR" dirty="0"/>
          </a:p>
        </p:txBody>
      </p:sp>
      <p:sp>
        <p:nvSpPr>
          <p:cNvPr id="3" name="Slide Number Placeholder 2"/>
          <p:cNvSpPr>
            <a:spLocks noGrp="1"/>
          </p:cNvSpPr>
          <p:nvPr>
            <p:ph type="sldNum" sz="quarter" idx="12"/>
          </p:nvPr>
        </p:nvSpPr>
        <p:spPr/>
        <p:txBody>
          <a:bodyPr/>
          <a:lstStyle/>
          <a:p>
            <a:fld id="{E97799C9-84D9-46D2-A11E-BCF8A720529D}" type="slidenum">
              <a:rPr lang="en-US" smtClean="0"/>
              <a:pPr/>
              <a:t>13</a:t>
            </a:fld>
            <a:endParaRPr lang="en-US" dirty="0"/>
          </a:p>
        </p:txBody>
      </p:sp>
      <p:sp>
        <p:nvSpPr>
          <p:cNvPr id="6" name="Rectangle 5"/>
          <p:cNvSpPr/>
          <p:nvPr/>
        </p:nvSpPr>
        <p:spPr>
          <a:xfrm>
            <a:off x="2863517" y="6376737"/>
            <a:ext cx="7074568" cy="481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7" name="Content Placeholder 6"/>
          <p:cNvSpPr>
            <a:spLocks noGrp="1"/>
          </p:cNvSpPr>
          <p:nvPr>
            <p:ph idx="1"/>
          </p:nvPr>
        </p:nvSpPr>
        <p:spPr/>
        <p:txBody>
          <a:bodyPr/>
          <a:lstStyle/>
          <a:p>
            <a:pPr>
              <a:lnSpc>
                <a:spcPct val="150000"/>
              </a:lnSpc>
            </a:pPr>
            <a:r>
              <a:rPr lang="fa-IR" b="1" dirty="0" smtClean="0">
                <a:cs typeface="B Nazanin" pitchFamily="2" charset="-78"/>
              </a:rPr>
              <a:t>نحوه تعامل و چگونگي ارتباط با رسانه هاي جمعي </a:t>
            </a:r>
            <a:r>
              <a:rPr lang="fa-IR" dirty="0" smtClean="0">
                <a:cs typeface="B Nazanin" pitchFamily="2" charset="-78"/>
              </a:rPr>
              <a:t>همواره يكي از دغدغه هاي واحدهاي روابط عمومي را تشكيل داده است ، آيا در برخورد و ارتباط با دست اندركاران رسانه هاي جمعي اعم از مديران مسئول، سردبيران،گزارشگران، خبرنگاران و... چه شيوه و سياستي را بايد اتخاذ كرد؟ آيا ارتباط بايد در راستاي چهارچوب هاي اداري و رسمي باشد؟ آيا ارتباط اخلاقي و عاطفي ملاک عمل قرار گیرد؟ آیا شیوه ای بینابین اتخاذگرددو...</a:t>
            </a:r>
            <a:endParaRPr lang="en-US" dirty="0">
              <a:cs typeface="B Nazanin" pitchFamily="2" charset="-78"/>
            </a:endParaRPr>
          </a:p>
        </p:txBody>
      </p:sp>
    </p:spTree>
    <p:extLst>
      <p:ext uri="{BB962C8B-B14F-4D97-AF65-F5344CB8AC3E}">
        <p14:creationId xmlns="" xmlns:p14="http://schemas.microsoft.com/office/powerpoint/2010/main" val="2645052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3600" dirty="0" smtClean="0">
                <a:ln>
                  <a:noFill/>
                </a:ln>
                <a:solidFill>
                  <a:schemeClr val="tx1"/>
                </a:solidFill>
                <a:latin typeface="Arial" pitchFamily="34" charset="0"/>
                <a:cs typeface="B Nazanin" pitchFamily="2" charset="-78"/>
              </a:rPr>
              <a:t/>
            </a:r>
            <a:br>
              <a:rPr lang="en-US" sz="3600" dirty="0" smtClean="0">
                <a:ln>
                  <a:noFill/>
                </a:ln>
                <a:solidFill>
                  <a:schemeClr val="tx1"/>
                </a:solidFill>
                <a:latin typeface="Arial" pitchFamily="34" charset="0"/>
                <a:cs typeface="B Nazanin" pitchFamily="2" charset="-78"/>
              </a:rPr>
            </a:br>
            <a:r>
              <a:rPr lang="ar-SA" b="1" dirty="0" smtClean="0">
                <a:cs typeface="B Titr" pitchFamily="2" charset="-78"/>
              </a:rPr>
              <a:t>*چالش تولید محتوا</a:t>
            </a:r>
            <a:r>
              <a:rPr lang="en-US" dirty="0" smtClean="0"/>
              <a:t/>
            </a:r>
            <a:br>
              <a:rPr lang="en-US" dirty="0" smtClean="0"/>
            </a:br>
            <a:endParaRPr lang="fa-IR" dirty="0"/>
          </a:p>
        </p:txBody>
      </p:sp>
      <p:sp>
        <p:nvSpPr>
          <p:cNvPr id="3" name="Slide Number Placeholder 2"/>
          <p:cNvSpPr>
            <a:spLocks noGrp="1"/>
          </p:cNvSpPr>
          <p:nvPr>
            <p:ph type="sldNum" sz="quarter" idx="12"/>
          </p:nvPr>
        </p:nvSpPr>
        <p:spPr/>
        <p:txBody>
          <a:bodyPr/>
          <a:lstStyle/>
          <a:p>
            <a:fld id="{E97799C9-84D9-46D2-A11E-BCF8A720529D}" type="slidenum">
              <a:rPr lang="en-US" smtClean="0"/>
              <a:pPr/>
              <a:t>14</a:t>
            </a:fld>
            <a:endParaRPr lang="en-US" dirty="0"/>
          </a:p>
        </p:txBody>
      </p:sp>
      <p:sp>
        <p:nvSpPr>
          <p:cNvPr id="60417" name="Rectangle 1"/>
          <p:cNvSpPr>
            <a:spLocks noChangeArrowheads="1"/>
          </p:cNvSpPr>
          <p:nvPr/>
        </p:nvSpPr>
        <p:spPr bwMode="auto">
          <a:xfrm>
            <a:off x="1395664" y="2623547"/>
            <a:ext cx="90807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lnSpc>
                <a:spcPct val="150000"/>
              </a:lnSpc>
            </a:pPr>
            <a:r>
              <a:rPr lang="ar-SA" sz="2400" dirty="0" smtClean="0">
                <a:cs typeface="B Nazanin" pitchFamily="2" charset="-78"/>
              </a:rPr>
              <a:t>متاسفانه  بسیاری از روابط عمومی ها آن چنان درگير کارهاي روزمره و جاري خود شده اند که گاهي اصلا </a:t>
            </a:r>
            <a:r>
              <a:rPr lang="ar-SA" sz="2400" b="1" dirty="0" smtClean="0">
                <a:cs typeface="B Nazanin" pitchFamily="2" charset="-78"/>
              </a:rPr>
              <a:t>فرصت فکر کردن به محتوا ی پیام های سازمانی</a:t>
            </a:r>
            <a:r>
              <a:rPr lang="ar-SA" sz="2400" dirty="0" smtClean="0">
                <a:cs typeface="B Nazanin" pitchFamily="2" charset="-78"/>
              </a:rPr>
              <a:t> وپردازش درست آن را پيدا نمي کنند و در چنين شرايطي است که پرداختن به بحث محتوا در روابط عمومي امروزه باید به عنوان یک اصل وچالش اساسی بدان توجه شود.</a:t>
            </a:r>
            <a:endParaRPr lang="en-US" sz="2400" dirty="0">
              <a:cs typeface="B Nazanin" pitchFamily="2" charset="-78"/>
            </a:endParaRPr>
          </a:p>
        </p:txBody>
      </p:sp>
      <p:sp>
        <p:nvSpPr>
          <p:cNvPr id="6" name="Rectangle 5"/>
          <p:cNvSpPr/>
          <p:nvPr/>
        </p:nvSpPr>
        <p:spPr>
          <a:xfrm>
            <a:off x="3380875" y="6436894"/>
            <a:ext cx="6629400" cy="421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Tree>
    <p:extLst>
      <p:ext uri="{BB962C8B-B14F-4D97-AF65-F5344CB8AC3E}">
        <p14:creationId xmlns="" xmlns:p14="http://schemas.microsoft.com/office/powerpoint/2010/main" val="2645052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865" y="1018228"/>
            <a:ext cx="9352546" cy="1123394"/>
          </a:xfrm>
        </p:spPr>
        <p:txBody>
          <a:bodyPr>
            <a:normAutofit fontScale="90000"/>
          </a:bodyPr>
          <a:lstStyle/>
          <a:p>
            <a:pPr algn="r"/>
            <a:r>
              <a:rPr lang="fa-IR" sz="3600" b="1" dirty="0" smtClean="0">
                <a:cs typeface="B Titr" pitchFamily="2" charset="-78"/>
              </a:rPr>
              <a:t>*سخت وزیان آوربودن شغل روابط عمومی</a:t>
            </a:r>
            <a:r>
              <a:rPr lang="en-US" sz="4000" dirty="0" smtClean="0"/>
              <a:t/>
            </a:r>
            <a:br>
              <a:rPr lang="en-US" sz="4000" dirty="0" smtClean="0"/>
            </a:br>
            <a:endParaRPr lang="fa-IR" sz="4000" b="1" dirty="0">
              <a:latin typeface="IranNastaliq" pitchFamily="18" charset="0"/>
              <a:cs typeface="B Nazanin" pitchFamily="2" charset="-78"/>
            </a:endParaRPr>
          </a:p>
        </p:txBody>
      </p:sp>
      <p:sp>
        <p:nvSpPr>
          <p:cNvPr id="3" name="Slide Number Placeholder 2"/>
          <p:cNvSpPr>
            <a:spLocks noGrp="1"/>
          </p:cNvSpPr>
          <p:nvPr>
            <p:ph type="sldNum" sz="quarter" idx="12"/>
          </p:nvPr>
        </p:nvSpPr>
        <p:spPr/>
        <p:txBody>
          <a:bodyPr/>
          <a:lstStyle/>
          <a:p>
            <a:fld id="{E97799C9-84D9-46D2-A11E-BCF8A720529D}" type="slidenum">
              <a:rPr lang="en-US" smtClean="0"/>
              <a:pPr/>
              <a:t>15</a:t>
            </a:fld>
            <a:endParaRPr lang="en-US" dirty="0"/>
          </a:p>
        </p:txBody>
      </p:sp>
      <p:sp>
        <p:nvSpPr>
          <p:cNvPr id="7" name="TextBox 6"/>
          <p:cNvSpPr txBox="1"/>
          <p:nvPr/>
        </p:nvSpPr>
        <p:spPr>
          <a:xfrm>
            <a:off x="2730137" y="6457950"/>
            <a:ext cx="8166461" cy="369332"/>
          </a:xfrm>
          <a:prstGeom prst="rect">
            <a:avLst/>
          </a:prstGeom>
          <a:noFill/>
        </p:spPr>
        <p:txBody>
          <a:bodyPr wrap="square" rtlCol="1">
            <a:spAutoFit/>
          </a:bodyP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5" name="Rectangle 1"/>
          <p:cNvSpPr>
            <a:spLocks noChangeArrowheads="1"/>
          </p:cNvSpPr>
          <p:nvPr/>
        </p:nvSpPr>
        <p:spPr bwMode="auto">
          <a:xfrm>
            <a:off x="3790950" y="274161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890337" y="2894525"/>
            <a:ext cx="10287000"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lnSpc>
                <a:spcPct val="150000"/>
              </a:lnSpc>
            </a:pPr>
            <a:r>
              <a:rPr lang="fa-IR" sz="2400" dirty="0" smtClean="0">
                <a:cs typeface="B Nazanin" pitchFamily="2" charset="-78"/>
              </a:rPr>
              <a:t>روابط عمومی حرفه ،فن وشغلی است که </a:t>
            </a:r>
            <a:r>
              <a:rPr lang="fa-IR" sz="2400" b="1" dirty="0" smtClean="0">
                <a:cs typeface="B Nazanin" pitchFamily="2" charset="-78"/>
              </a:rPr>
              <a:t>فعالیت هایش همواره با رویدادها وبحران های داخلی وبیرونی یک سازمان گره خورده </a:t>
            </a:r>
            <a:r>
              <a:rPr lang="fa-IR" sz="2400" dirty="0" smtClean="0">
                <a:cs typeface="B Nazanin" pitchFamily="2" charset="-78"/>
              </a:rPr>
              <a:t>است، از طرفی باید خواسته ها ورضایت مدیران ارشد سازمانش را تامین واز سویی دیگر باید جوابگوی انتظارات بی شمار گروه های مختلف مخاطب اعم درخواست های مردمی وافکارعمومی و نمایندگان رسانه های جمعی و.. باشدکه گاها با تضادهای از انتظارات دوسویه روبه روست</a:t>
            </a:r>
            <a:r>
              <a:rPr lang="fa-IR" sz="2400" b="1" dirty="0" smtClean="0">
                <a:cs typeface="B Nazanin" pitchFamily="2" charset="-78"/>
              </a:rPr>
              <a:t>.شغل روابط عمومی در سال 2016درردیف 5شغل پراسترس در دنیا، </a:t>
            </a:r>
            <a:r>
              <a:rPr lang="fa-IR" sz="2400" dirty="0" smtClean="0">
                <a:cs typeface="B Nazanin" pitchFamily="2" charset="-78"/>
              </a:rPr>
              <a:t>بعد از مشاغلی نظیر خلبانی، آتش نشانی ،سرباز </a:t>
            </a:r>
            <a:r>
              <a:rPr lang="fa-IR" sz="2400" dirty="0" smtClean="0">
                <a:cs typeface="B Nazanin" pitchFamily="2" charset="-78"/>
              </a:rPr>
              <a:t>وپلیس.</a:t>
            </a:r>
            <a:endParaRPr kumimoji="0" lang="fa-IR" sz="2400"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 xmlns:p14="http://schemas.microsoft.com/office/powerpoint/2010/main" val="264505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97799C9-84D9-46D2-A11E-BCF8A720529D}" type="slidenum">
              <a:rPr lang="en-US" smtClean="0"/>
              <a:pPr/>
              <a:t>16</a:t>
            </a:fld>
            <a:endParaRPr lang="en-US" dirty="0"/>
          </a:p>
        </p:txBody>
      </p:sp>
      <p:sp>
        <p:nvSpPr>
          <p:cNvPr id="6" name="Rectangle 5"/>
          <p:cNvSpPr/>
          <p:nvPr/>
        </p:nvSpPr>
        <p:spPr>
          <a:xfrm>
            <a:off x="3356811" y="6472988"/>
            <a:ext cx="6617368" cy="385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9" name="Rectangle 8"/>
          <p:cNvSpPr/>
          <p:nvPr/>
        </p:nvSpPr>
        <p:spPr>
          <a:xfrm>
            <a:off x="1118937" y="2382253"/>
            <a:ext cx="10226842" cy="3662541"/>
          </a:xfrm>
          <a:prstGeom prst="rect">
            <a:avLst/>
          </a:prstGeom>
        </p:spPr>
        <p:txBody>
          <a:bodyPr wrap="square">
            <a:spAutoFit/>
          </a:bodyPr>
          <a:lstStyle/>
          <a:p>
            <a:pPr lvl="0" algn="r" defTabSz="914400" eaLnBrk="0" fontAlgn="base" hangingPunct="0">
              <a:spcBef>
                <a:spcPct val="0"/>
              </a:spcBef>
              <a:spcAft>
                <a:spcPct val="0"/>
              </a:spcAft>
            </a:pPr>
            <a:r>
              <a:rPr lang="fa-IR" sz="1600" dirty="0" smtClean="0">
                <a:solidFill>
                  <a:prstClr val="black"/>
                </a:solidFill>
                <a:latin typeface="Arial" pitchFamily="34" charset="0"/>
                <a:ea typeface="Calibri" pitchFamily="34" charset="0"/>
                <a:cs typeface="B Nazanin" pitchFamily="2" charset="-78"/>
              </a:rPr>
              <a:t>- </a:t>
            </a:r>
            <a:r>
              <a:rPr lang="fa-IR" sz="2400" dirty="0" smtClean="0">
                <a:solidFill>
                  <a:prstClr val="black"/>
                </a:solidFill>
                <a:latin typeface="Arial" pitchFamily="34" charset="0"/>
                <a:ea typeface="Calibri" pitchFamily="34" charset="0"/>
                <a:cs typeface="B Nazanin" pitchFamily="2" charset="-78"/>
              </a:rPr>
              <a:t>لزوم تغییر نگاه مدیران ارشد سازمانها به روابط عمومی ازرویکرد مراسم گرایی وتبلیغاتی به کارشناسی و</a:t>
            </a:r>
          </a:p>
          <a:p>
            <a:pPr lvl="0" algn="r" defTabSz="914400" eaLnBrk="0" fontAlgn="base" hangingPunct="0">
              <a:spcBef>
                <a:spcPct val="0"/>
              </a:spcBef>
              <a:spcAft>
                <a:spcPct val="0"/>
              </a:spcAft>
            </a:pPr>
            <a:r>
              <a:rPr lang="fa-IR" sz="2400" dirty="0" smtClean="0">
                <a:solidFill>
                  <a:prstClr val="black"/>
                </a:solidFill>
                <a:latin typeface="Arial" pitchFamily="34" charset="0"/>
                <a:ea typeface="Calibri" pitchFamily="34" charset="0"/>
                <a:cs typeface="B Nazanin" pitchFamily="2" charset="-78"/>
              </a:rPr>
              <a:t>حرفه ای گرایی</a:t>
            </a:r>
            <a:endParaRPr lang="en-US" sz="2400" dirty="0" smtClean="0">
              <a:solidFill>
                <a:prstClr val="black"/>
              </a:solidFill>
              <a:latin typeface="Arial" pitchFamily="34" charset="0"/>
              <a:cs typeface="B Nazanin" pitchFamily="2" charset="-78"/>
            </a:endParaRPr>
          </a:p>
          <a:p>
            <a:pPr lvl="0" algn="r" defTabSz="914400" eaLnBrk="0" fontAlgn="base" hangingPunct="0">
              <a:spcBef>
                <a:spcPct val="0"/>
              </a:spcBef>
              <a:spcAft>
                <a:spcPct val="0"/>
              </a:spcAft>
            </a:pPr>
            <a:r>
              <a:rPr lang="fa-IR" sz="2400" dirty="0" smtClean="0">
                <a:solidFill>
                  <a:prstClr val="black"/>
                </a:solidFill>
                <a:latin typeface="Arial" pitchFamily="34" charset="0"/>
                <a:ea typeface="Calibri" pitchFamily="34" charset="0"/>
                <a:cs typeface="B Nazanin" pitchFamily="2" charset="-78"/>
              </a:rPr>
              <a:t>-لزوم تدوین قانون جامع روابط عمومی در کشور</a:t>
            </a:r>
            <a:endParaRPr lang="en-US" sz="2400" dirty="0" smtClean="0">
              <a:solidFill>
                <a:prstClr val="black"/>
              </a:solidFill>
              <a:latin typeface="Arial" pitchFamily="34" charset="0"/>
              <a:cs typeface="B Nazanin" pitchFamily="2" charset="-78"/>
            </a:endParaRPr>
          </a:p>
          <a:p>
            <a:pPr lvl="0" algn="r" defTabSz="914400" eaLnBrk="0" fontAlgn="base" hangingPunct="0">
              <a:spcBef>
                <a:spcPct val="0"/>
              </a:spcBef>
              <a:spcAft>
                <a:spcPct val="0"/>
              </a:spcAft>
            </a:pPr>
            <a:r>
              <a:rPr lang="fa-IR" sz="2400" dirty="0" smtClean="0">
                <a:solidFill>
                  <a:prstClr val="black"/>
                </a:solidFill>
                <a:latin typeface="Arial" pitchFamily="34" charset="0"/>
                <a:ea typeface="Calibri" pitchFamily="34" charset="0"/>
                <a:cs typeface="B Nazanin" pitchFamily="2" charset="-78"/>
              </a:rPr>
              <a:t>- لزوم حمایت از تشکل های روابط عمومی درایران</a:t>
            </a:r>
            <a:endParaRPr lang="en-US" sz="2400" dirty="0" smtClean="0">
              <a:solidFill>
                <a:prstClr val="black"/>
              </a:solidFill>
              <a:latin typeface="Arial" pitchFamily="34" charset="0"/>
              <a:cs typeface="B Nazanin" pitchFamily="2" charset="-78"/>
            </a:endParaRPr>
          </a:p>
          <a:p>
            <a:pPr lvl="0" algn="r" defTabSz="914400" eaLnBrk="0" fontAlgn="base" hangingPunct="0">
              <a:spcBef>
                <a:spcPct val="0"/>
              </a:spcBef>
              <a:spcAft>
                <a:spcPct val="0"/>
              </a:spcAft>
            </a:pPr>
            <a:r>
              <a:rPr lang="fa-IR" sz="2400" dirty="0" smtClean="0">
                <a:solidFill>
                  <a:prstClr val="black"/>
                </a:solidFill>
                <a:latin typeface="Arial" pitchFamily="34" charset="0"/>
                <a:ea typeface="Calibri" pitchFamily="34" charset="0"/>
                <a:cs typeface="B Nazanin" pitchFamily="2" charset="-78"/>
              </a:rPr>
              <a:t>-لزوم انتصاب مدیران متخصص ومجرب در راس روابط عمومی های کشور</a:t>
            </a:r>
            <a:endParaRPr lang="en-US" sz="2400" dirty="0" smtClean="0">
              <a:solidFill>
                <a:prstClr val="black"/>
              </a:solidFill>
              <a:latin typeface="Arial" pitchFamily="34" charset="0"/>
              <a:cs typeface="B Nazanin" pitchFamily="2" charset="-78"/>
            </a:endParaRPr>
          </a:p>
          <a:p>
            <a:pPr lvl="0" algn="r" defTabSz="914400" eaLnBrk="0" fontAlgn="base" hangingPunct="0">
              <a:spcBef>
                <a:spcPct val="0"/>
              </a:spcBef>
              <a:spcAft>
                <a:spcPct val="0"/>
              </a:spcAft>
            </a:pPr>
            <a:r>
              <a:rPr lang="fa-IR" sz="2400" dirty="0" smtClean="0">
                <a:solidFill>
                  <a:prstClr val="black"/>
                </a:solidFill>
                <a:latin typeface="Arial" pitchFamily="34" charset="0"/>
                <a:ea typeface="Calibri" pitchFamily="34" charset="0"/>
                <a:cs typeface="B Nazanin" pitchFamily="2" charset="-78"/>
              </a:rPr>
              <a:t>-لزوم داشتن متولی وبرنامه ای جامع برای هدایت وراهبری روابط عمومی ها درکشوردرقالب تاسیس مرکز برنامه ریزی وهماهنگی روابط عمومی های کشور</a:t>
            </a:r>
            <a:endParaRPr lang="en-US" sz="2400" dirty="0" smtClean="0">
              <a:solidFill>
                <a:prstClr val="black"/>
              </a:solidFill>
              <a:latin typeface="Arial" pitchFamily="34" charset="0"/>
              <a:cs typeface="B Nazanin" pitchFamily="2" charset="-78"/>
            </a:endParaRPr>
          </a:p>
          <a:p>
            <a:pPr lvl="0" algn="r" defTabSz="914400" eaLnBrk="0" fontAlgn="base" hangingPunct="0">
              <a:spcBef>
                <a:spcPct val="0"/>
              </a:spcBef>
              <a:spcAft>
                <a:spcPct val="0"/>
              </a:spcAft>
            </a:pPr>
            <a:r>
              <a:rPr lang="fa-IR" sz="2400" dirty="0" smtClean="0">
                <a:solidFill>
                  <a:prstClr val="black"/>
                </a:solidFill>
                <a:latin typeface="Arial" pitchFamily="34" charset="0"/>
                <a:ea typeface="Calibri" pitchFamily="34" charset="0"/>
                <a:cs typeface="B Nazanin" pitchFamily="2" charset="-78"/>
              </a:rPr>
              <a:t>-لزوم ایجاد نظام جامع روابط عمومی درکشور</a:t>
            </a:r>
            <a:endParaRPr lang="en-US" sz="2400" dirty="0" smtClean="0">
              <a:solidFill>
                <a:prstClr val="black"/>
              </a:solidFill>
              <a:latin typeface="Arial" pitchFamily="34" charset="0"/>
              <a:cs typeface="B Nazanin" pitchFamily="2" charset="-78"/>
            </a:endParaRPr>
          </a:p>
          <a:p>
            <a:pPr lvl="0" algn="r" defTabSz="914400" eaLnBrk="0" fontAlgn="base" hangingPunct="0">
              <a:spcBef>
                <a:spcPct val="0"/>
              </a:spcBef>
              <a:spcAft>
                <a:spcPct val="0"/>
              </a:spcAft>
            </a:pPr>
            <a:r>
              <a:rPr lang="fa-IR" sz="2400" dirty="0" smtClean="0">
                <a:solidFill>
                  <a:prstClr val="black"/>
                </a:solidFill>
                <a:latin typeface="Arial" pitchFamily="34" charset="0"/>
                <a:ea typeface="Calibri" pitchFamily="34" charset="0"/>
                <a:cs typeface="B Nazanin" pitchFamily="2" charset="-78"/>
              </a:rPr>
              <a:t>-لزوم بازنگری در جایگاه وساماندهی ساختار تشکیلاتی روابط عمومی های کشور</a:t>
            </a:r>
            <a:r>
              <a:rPr lang="en-US" sz="2400" dirty="0" smtClean="0">
                <a:solidFill>
                  <a:prstClr val="black"/>
                </a:solidFill>
                <a:latin typeface="Arial" pitchFamily="34" charset="0"/>
                <a:ea typeface="Calibri" pitchFamily="34" charset="0"/>
                <a:cs typeface="B Nazanin" pitchFamily="2" charset="-78"/>
              </a:rPr>
              <a:t> </a:t>
            </a:r>
            <a:endParaRPr lang="en-US" sz="2400" dirty="0" smtClean="0">
              <a:solidFill>
                <a:prstClr val="black"/>
              </a:solidFill>
              <a:latin typeface="Arial" pitchFamily="34" charset="0"/>
              <a:cs typeface="B Nazanin" pitchFamily="2" charset="-78"/>
            </a:endParaRPr>
          </a:p>
          <a:p>
            <a:pPr lvl="0" algn="r" defTabSz="914400" eaLnBrk="0" fontAlgn="base" hangingPunct="0">
              <a:spcBef>
                <a:spcPct val="0"/>
              </a:spcBef>
              <a:spcAft>
                <a:spcPct val="0"/>
              </a:spcAft>
            </a:pPr>
            <a:r>
              <a:rPr lang="en-US" sz="1600" dirty="0" smtClean="0">
                <a:solidFill>
                  <a:prstClr val="black"/>
                </a:solidFill>
                <a:latin typeface="Calibri" pitchFamily="34" charset="0"/>
                <a:ea typeface="Calibri" pitchFamily="34" charset="0"/>
                <a:cs typeface="B Nazanin" pitchFamily="2" charset="-78"/>
              </a:rPr>
              <a:t> </a:t>
            </a:r>
            <a:endParaRPr lang="en-US" dirty="0" smtClean="0">
              <a:solidFill>
                <a:prstClr val="black"/>
              </a:solidFill>
              <a:latin typeface="Arial" pitchFamily="34" charset="0"/>
              <a:cs typeface="B Nazanin" pitchFamily="2" charset="-78"/>
            </a:endParaRPr>
          </a:p>
        </p:txBody>
      </p:sp>
      <p:sp>
        <p:nvSpPr>
          <p:cNvPr id="10" name="Rectangle 9"/>
          <p:cNvSpPr/>
          <p:nvPr/>
        </p:nvSpPr>
        <p:spPr>
          <a:xfrm>
            <a:off x="7648438" y="1443624"/>
            <a:ext cx="3841720" cy="769441"/>
          </a:xfrm>
          <a:prstGeom prst="rect">
            <a:avLst/>
          </a:prstGeom>
        </p:spPr>
        <p:txBody>
          <a:bodyPr wrap="square">
            <a:spAutoFit/>
          </a:bodyPr>
          <a:lstStyle/>
          <a:p>
            <a:pPr lvl="0" algn="r" defTabSz="914400" fontAlgn="base">
              <a:spcBef>
                <a:spcPct val="0"/>
              </a:spcBef>
              <a:spcAft>
                <a:spcPct val="0"/>
              </a:spcAft>
            </a:pPr>
            <a:r>
              <a:rPr lang="fa-IR" sz="4400" b="1" dirty="0" smtClean="0">
                <a:solidFill>
                  <a:prstClr val="black"/>
                </a:solidFill>
                <a:latin typeface="Arial" pitchFamily="34" charset="0"/>
                <a:ea typeface="Calibri" pitchFamily="34" charset="0"/>
                <a:cs typeface="B Titr" pitchFamily="2" charset="-78"/>
              </a:rPr>
              <a:t>*</a:t>
            </a:r>
            <a:r>
              <a:rPr lang="ar-SA" sz="4400" b="1" dirty="0" smtClean="0">
                <a:solidFill>
                  <a:prstClr val="black"/>
                </a:solidFill>
                <a:latin typeface="Arial" pitchFamily="34" charset="0"/>
                <a:ea typeface="Calibri" pitchFamily="34" charset="0"/>
                <a:cs typeface="B Titr" pitchFamily="2" charset="-78"/>
              </a:rPr>
              <a:t>راهکاره</a:t>
            </a:r>
            <a:r>
              <a:rPr lang="fa-IR" sz="4400" b="1" dirty="0" smtClean="0">
                <a:solidFill>
                  <a:prstClr val="black"/>
                </a:solidFill>
                <a:latin typeface="Arial" pitchFamily="34" charset="0"/>
                <a:ea typeface="Calibri" pitchFamily="34" charset="0"/>
                <a:cs typeface="B Titr" pitchFamily="2" charset="-78"/>
              </a:rPr>
              <a:t>ا</a:t>
            </a:r>
            <a:endParaRPr lang="en-US" sz="4400" dirty="0" smtClean="0">
              <a:solidFill>
                <a:prstClr val="black"/>
              </a:solidFill>
              <a:latin typeface="Arial" pitchFamily="34" charset="0"/>
              <a:cs typeface="B Titr" pitchFamily="2" charset="-78"/>
            </a:endParaRPr>
          </a:p>
        </p:txBody>
      </p:sp>
    </p:spTree>
    <p:extLst>
      <p:ext uri="{BB962C8B-B14F-4D97-AF65-F5344CB8AC3E}">
        <p14:creationId xmlns="" xmlns:p14="http://schemas.microsoft.com/office/powerpoint/2010/main" val="2645052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fa-IR" b="1" dirty="0" smtClean="0">
                <a:solidFill>
                  <a:prstClr val="black"/>
                </a:solidFill>
                <a:latin typeface="Arial" pitchFamily="34" charset="0"/>
                <a:ea typeface="Calibri" pitchFamily="34" charset="0"/>
                <a:cs typeface="B Titr" pitchFamily="2" charset="-78"/>
              </a:rPr>
              <a:t>*ادامه </a:t>
            </a:r>
            <a:r>
              <a:rPr lang="ar-SA" b="1" dirty="0" smtClean="0">
                <a:solidFill>
                  <a:prstClr val="black"/>
                </a:solidFill>
                <a:latin typeface="Arial" pitchFamily="34" charset="0"/>
                <a:ea typeface="Calibri" pitchFamily="34" charset="0"/>
                <a:cs typeface="B Titr" pitchFamily="2" charset="-78"/>
              </a:rPr>
              <a:t>راهکاره</a:t>
            </a:r>
            <a:r>
              <a:rPr lang="fa-IR" b="1" dirty="0" smtClean="0">
                <a:solidFill>
                  <a:prstClr val="black"/>
                </a:solidFill>
                <a:latin typeface="Arial" pitchFamily="34" charset="0"/>
                <a:ea typeface="Calibri" pitchFamily="34" charset="0"/>
                <a:cs typeface="B Titr" pitchFamily="2" charset="-78"/>
              </a:rPr>
              <a:t>ا</a:t>
            </a:r>
            <a:r>
              <a:rPr lang="en-US" dirty="0" smtClean="0">
                <a:solidFill>
                  <a:prstClr val="black"/>
                </a:solidFill>
                <a:latin typeface="Arial" pitchFamily="34" charset="0"/>
                <a:cs typeface="B Titr" pitchFamily="2" charset="-78"/>
              </a:rPr>
              <a:t/>
            </a:r>
            <a:br>
              <a:rPr lang="en-US" dirty="0" smtClean="0">
                <a:solidFill>
                  <a:prstClr val="black"/>
                </a:solidFill>
                <a:latin typeface="Arial" pitchFamily="34" charset="0"/>
                <a:cs typeface="B Titr" pitchFamily="2" charset="-78"/>
              </a:rPr>
            </a:br>
            <a:endParaRPr lang="en-US" dirty="0"/>
          </a:p>
        </p:txBody>
      </p:sp>
      <p:sp>
        <p:nvSpPr>
          <p:cNvPr id="3" name="Content Placeholder 2"/>
          <p:cNvSpPr>
            <a:spLocks noGrp="1"/>
          </p:cNvSpPr>
          <p:nvPr>
            <p:ph idx="1"/>
          </p:nvPr>
        </p:nvSpPr>
        <p:spPr/>
        <p:txBody>
          <a:bodyPr>
            <a:normAutofit fontScale="92500" lnSpcReduction="20000"/>
          </a:bodyPr>
          <a:lstStyle/>
          <a:p>
            <a:pPr lvl="0" defTabSz="914400" eaLnBrk="0" fontAlgn="base" hangingPunct="0">
              <a:lnSpc>
                <a:spcPct val="150000"/>
              </a:lnSpc>
              <a:spcBef>
                <a:spcPct val="0"/>
              </a:spcBef>
              <a:spcAft>
                <a:spcPct val="0"/>
              </a:spcAft>
            </a:pPr>
            <a:r>
              <a:rPr lang="fa-IR" dirty="0" smtClean="0">
                <a:solidFill>
                  <a:prstClr val="black"/>
                </a:solidFill>
                <a:latin typeface="Arial" pitchFamily="34" charset="0"/>
                <a:ea typeface="Calibri" pitchFamily="34" charset="0"/>
                <a:cs typeface="B Nazanin" pitchFamily="2" charset="-78"/>
              </a:rPr>
              <a:t>لزوم توجه ویژه به آموزش دانشگاهی وضمن خدمت کارکنان وشاغلان حرفه روابط عمومی</a:t>
            </a:r>
            <a:r>
              <a:rPr lang="en-US" dirty="0" smtClean="0">
                <a:solidFill>
                  <a:prstClr val="black"/>
                </a:solidFill>
                <a:latin typeface="Arial" pitchFamily="34" charset="0"/>
                <a:ea typeface="Calibri" pitchFamily="34" charset="0"/>
                <a:cs typeface="B Nazanin" pitchFamily="2" charset="-78"/>
              </a:rPr>
              <a:t> </a:t>
            </a:r>
            <a:endParaRPr lang="en-US" sz="1800" dirty="0" smtClean="0">
              <a:solidFill>
                <a:prstClr val="black"/>
              </a:solidFill>
              <a:latin typeface="Arial" pitchFamily="34" charset="0"/>
              <a:cs typeface="B Nazanin" pitchFamily="2" charset="-78"/>
            </a:endParaRPr>
          </a:p>
          <a:p>
            <a:pPr lvl="0" defTabSz="914400" eaLnBrk="0" fontAlgn="base" hangingPunct="0">
              <a:lnSpc>
                <a:spcPct val="150000"/>
              </a:lnSpc>
              <a:spcBef>
                <a:spcPct val="0"/>
              </a:spcBef>
              <a:spcAft>
                <a:spcPct val="0"/>
              </a:spcAft>
            </a:pPr>
            <a:r>
              <a:rPr lang="fa-IR" dirty="0" smtClean="0">
                <a:solidFill>
                  <a:prstClr val="black"/>
                </a:solidFill>
                <a:latin typeface="Arial" pitchFamily="34" charset="0"/>
                <a:ea typeface="Calibri" pitchFamily="34" charset="0"/>
                <a:cs typeface="B Nazanin" pitchFamily="2" charset="-78"/>
              </a:rPr>
              <a:t>لزوم اختصاص ردیف اعتباری مستقل به واحدهای روابط عمومی</a:t>
            </a:r>
            <a:endParaRPr lang="en-US" sz="1800" dirty="0" smtClean="0">
              <a:solidFill>
                <a:prstClr val="black"/>
              </a:solidFill>
              <a:latin typeface="Arial" pitchFamily="34" charset="0"/>
              <a:cs typeface="B Nazanin" pitchFamily="2" charset="-78"/>
            </a:endParaRPr>
          </a:p>
          <a:p>
            <a:pPr lvl="0" defTabSz="914400" eaLnBrk="0" fontAlgn="base" hangingPunct="0">
              <a:lnSpc>
                <a:spcPct val="150000"/>
              </a:lnSpc>
              <a:spcBef>
                <a:spcPct val="0"/>
              </a:spcBef>
              <a:spcAft>
                <a:spcPct val="0"/>
              </a:spcAft>
            </a:pPr>
            <a:r>
              <a:rPr lang="fa-IR" dirty="0" smtClean="0">
                <a:solidFill>
                  <a:prstClr val="black"/>
                </a:solidFill>
                <a:latin typeface="Arial" pitchFamily="34" charset="0"/>
                <a:ea typeface="Calibri" pitchFamily="34" charset="0"/>
                <a:cs typeface="B Nazanin" pitchFamily="2" charset="-78"/>
              </a:rPr>
              <a:t>لزوم تجهیز روابط عمومی ها به آخرین تکنولوژها وابزارهای نوین ارتباطی واطلاع رسانی</a:t>
            </a:r>
            <a:r>
              <a:rPr lang="en-US" dirty="0" smtClean="0">
                <a:solidFill>
                  <a:prstClr val="black"/>
                </a:solidFill>
                <a:latin typeface="Arial" pitchFamily="34" charset="0"/>
                <a:ea typeface="Calibri" pitchFamily="34" charset="0"/>
                <a:cs typeface="B Nazanin" pitchFamily="2" charset="-78"/>
              </a:rPr>
              <a:t> </a:t>
            </a:r>
            <a:endParaRPr lang="en-US" sz="1800" dirty="0" smtClean="0">
              <a:solidFill>
                <a:prstClr val="black"/>
              </a:solidFill>
              <a:latin typeface="Arial" pitchFamily="34" charset="0"/>
              <a:cs typeface="B Nazanin" pitchFamily="2" charset="-78"/>
            </a:endParaRPr>
          </a:p>
          <a:p>
            <a:pPr lvl="0" defTabSz="914400" eaLnBrk="0" fontAlgn="base" hangingPunct="0">
              <a:lnSpc>
                <a:spcPct val="150000"/>
              </a:lnSpc>
              <a:spcBef>
                <a:spcPct val="0"/>
              </a:spcBef>
              <a:spcAft>
                <a:spcPct val="0"/>
              </a:spcAft>
            </a:pPr>
            <a:r>
              <a:rPr lang="fa-IR" dirty="0" smtClean="0">
                <a:solidFill>
                  <a:prstClr val="black"/>
                </a:solidFill>
                <a:latin typeface="Arial" pitchFamily="34" charset="0"/>
                <a:ea typeface="Calibri" pitchFamily="34" charset="0"/>
                <a:cs typeface="B Nazanin" pitchFamily="2" charset="-78"/>
              </a:rPr>
              <a:t> لزوم تجهیز وبه کارگیری نیروهای متخصص ، مجرب وارتباطی در واحدهای روابط عمومی در کشور</a:t>
            </a:r>
            <a:endParaRPr lang="en-US" sz="1800" dirty="0" smtClean="0">
              <a:solidFill>
                <a:prstClr val="black"/>
              </a:solidFill>
              <a:latin typeface="Arial" pitchFamily="34" charset="0"/>
              <a:cs typeface="B Nazanin" pitchFamily="2" charset="-78"/>
            </a:endParaRPr>
          </a:p>
          <a:p>
            <a:pPr lvl="0" defTabSz="914400" eaLnBrk="0" fontAlgn="base" hangingPunct="0">
              <a:lnSpc>
                <a:spcPct val="150000"/>
              </a:lnSpc>
              <a:spcBef>
                <a:spcPct val="0"/>
              </a:spcBef>
              <a:spcAft>
                <a:spcPct val="0"/>
              </a:spcAft>
            </a:pPr>
            <a:r>
              <a:rPr lang="fa-IR" dirty="0" smtClean="0">
                <a:solidFill>
                  <a:prstClr val="black"/>
                </a:solidFill>
                <a:latin typeface="Arial" pitchFamily="34" charset="0"/>
                <a:ea typeface="Calibri" pitchFamily="34" charset="0"/>
                <a:cs typeface="B Nazanin" pitchFamily="2" charset="-78"/>
              </a:rPr>
              <a:t>لزوم توجه به پژوهش های بنیادی وکاربردی در حوزه مخاطب وافکار عمومی</a:t>
            </a:r>
            <a:endParaRPr lang="en-US" sz="1800" dirty="0" smtClean="0">
              <a:solidFill>
                <a:prstClr val="black"/>
              </a:solidFill>
              <a:latin typeface="Arial" pitchFamily="34" charset="0"/>
              <a:cs typeface="B Nazanin" pitchFamily="2" charset="-78"/>
            </a:endParaRPr>
          </a:p>
          <a:p>
            <a:pPr lvl="0" defTabSz="914400" eaLnBrk="0" fontAlgn="base" hangingPunct="0">
              <a:lnSpc>
                <a:spcPct val="150000"/>
              </a:lnSpc>
              <a:spcBef>
                <a:spcPct val="0"/>
              </a:spcBef>
              <a:spcAft>
                <a:spcPct val="0"/>
              </a:spcAft>
            </a:pPr>
            <a:r>
              <a:rPr lang="fa-IR" dirty="0" smtClean="0">
                <a:solidFill>
                  <a:prstClr val="black"/>
                </a:solidFill>
                <a:latin typeface="Arial" pitchFamily="34" charset="0"/>
                <a:ea typeface="Calibri" pitchFamily="34" charset="0"/>
                <a:cs typeface="B Nazanin" pitchFamily="2" charset="-78"/>
              </a:rPr>
              <a:t>لزوم شناخته شدن روابط عمومی درردیف مشاغل سخت وزیان آور</a:t>
            </a:r>
            <a:endParaRPr lang="en-US" dirty="0" smtClean="0">
              <a:solidFill>
                <a:prstClr val="black"/>
              </a:solidFill>
              <a:latin typeface="Calibri" pitchFamily="34" charset="0"/>
              <a:ea typeface="Calibri" pitchFamily="34" charset="0"/>
              <a:cs typeface="B Nazanin" pitchFamily="2" charset="-78"/>
            </a:endParaRPr>
          </a:p>
          <a:p>
            <a:pPr lvl="0" defTabSz="914400" eaLnBrk="0" fontAlgn="base" hangingPunct="0">
              <a:lnSpc>
                <a:spcPct val="150000"/>
              </a:lnSpc>
              <a:spcBef>
                <a:spcPct val="0"/>
              </a:spcBef>
              <a:spcAft>
                <a:spcPct val="0"/>
              </a:spcAft>
            </a:pPr>
            <a:r>
              <a:rPr lang="fa-IR" dirty="0" smtClean="0">
                <a:solidFill>
                  <a:prstClr val="black"/>
                </a:solidFill>
                <a:latin typeface="Calibri" pitchFamily="34" charset="0"/>
                <a:ea typeface="Calibri" pitchFamily="34" charset="0"/>
                <a:cs typeface="B Nazanin" pitchFamily="2" charset="-78"/>
              </a:rPr>
              <a:t>لزوم خلاقیت ونوآوری وآینده نگری درروابط عمومی</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97799C9-84D9-46D2-A11E-BCF8A720529D}" type="slidenum">
              <a:rPr lang="en-US" smtClean="0"/>
              <a:pPr/>
              <a:t>17</a:t>
            </a:fld>
            <a:endParaRPr lang="en-US" dirty="0"/>
          </a:p>
        </p:txBody>
      </p:sp>
      <p:sp>
        <p:nvSpPr>
          <p:cNvPr id="5" name="Rectangle 4"/>
          <p:cNvSpPr/>
          <p:nvPr/>
        </p:nvSpPr>
        <p:spPr>
          <a:xfrm>
            <a:off x="2466474" y="6412832"/>
            <a:ext cx="7279105" cy="445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a:p>
            <a:pPr algn="ct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7799C9-84D9-46D2-A11E-BCF8A720529D}" type="slidenum">
              <a:rPr lang="en-US" smtClean="0"/>
              <a:pPr/>
              <a:t>18</a:t>
            </a:fld>
            <a:endParaRPr lang="en-US" dirty="0"/>
          </a:p>
        </p:txBody>
      </p:sp>
      <p:sp>
        <p:nvSpPr>
          <p:cNvPr id="6" name="Rectangle 5"/>
          <p:cNvSpPr/>
          <p:nvPr/>
        </p:nvSpPr>
        <p:spPr>
          <a:xfrm>
            <a:off x="1431759" y="1299411"/>
            <a:ext cx="9264316" cy="1034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000" dirty="0" smtClean="0">
                <a:cs typeface="B Nazanin" pitchFamily="2" charset="-78"/>
              </a:rPr>
              <a:t>پایان </a:t>
            </a:r>
            <a:endParaRPr lang="en-US" sz="8000" dirty="0">
              <a:cs typeface="B Nazanin" pitchFamily="2" charset="-78"/>
            </a:endParaRPr>
          </a:p>
        </p:txBody>
      </p:sp>
      <p:sp>
        <p:nvSpPr>
          <p:cNvPr id="7" name="Rectangle 6"/>
          <p:cNvSpPr/>
          <p:nvPr/>
        </p:nvSpPr>
        <p:spPr>
          <a:xfrm>
            <a:off x="1876926" y="3031958"/>
            <a:ext cx="8337885" cy="2646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b="1" dirty="0" smtClean="0">
                <a:cs typeface="B Nazanin" pitchFamily="2" charset="-78"/>
              </a:rPr>
              <a:t>تشکر از توجه وصبرشما </a:t>
            </a:r>
            <a:endParaRPr lang="en-US" sz="4800" b="1" dirty="0">
              <a:cs typeface="B Nazanin" pitchFamily="2" charset="-78"/>
            </a:endParaRPr>
          </a:p>
        </p:txBody>
      </p:sp>
      <p:sp>
        <p:nvSpPr>
          <p:cNvPr id="5" name="Rectangle 4"/>
          <p:cNvSpPr/>
          <p:nvPr/>
        </p:nvSpPr>
        <p:spPr>
          <a:xfrm>
            <a:off x="2009274" y="6412832"/>
            <a:ext cx="8325852" cy="44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982132"/>
            <a:ext cx="10239373" cy="1303867"/>
          </a:xfrm>
        </p:spPr>
        <p:txBody>
          <a:bodyPr>
            <a:noAutofit/>
          </a:bodyPr>
          <a:lstStyle/>
          <a:p>
            <a:r>
              <a:rPr lang="fa-IR" sz="4000" b="1" dirty="0" smtClean="0">
                <a:cs typeface="B Titr" pitchFamily="2" charset="-78"/>
              </a:rPr>
              <a:t>اهم آسیب ها و چالش های روابط عمومی در ایران </a:t>
            </a:r>
          </a:p>
        </p:txBody>
      </p:sp>
      <p:sp>
        <p:nvSpPr>
          <p:cNvPr id="5" name="Rectangle 4"/>
          <p:cNvSpPr/>
          <p:nvPr/>
        </p:nvSpPr>
        <p:spPr>
          <a:xfrm>
            <a:off x="2688983" y="5772031"/>
            <a:ext cx="8850489" cy="90000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800" dirty="0" smtClean="0">
                <a:solidFill>
                  <a:schemeClr val="tx1"/>
                </a:solidFill>
                <a:cs typeface="B Nazanin" pitchFamily="2" charset="-78"/>
              </a:rPr>
              <a:t>اولین رخداد ملی بررسی مسائل و چالش های روابط عمومی ایران</a:t>
            </a:r>
            <a:endParaRPr lang="fa-IR" sz="2800" dirty="0">
              <a:solidFill>
                <a:schemeClr val="tx1"/>
              </a:solidFill>
              <a:cs typeface="B Nazanin" pitchFamily="2" charset="-78"/>
            </a:endParaRPr>
          </a:p>
        </p:txBody>
      </p:sp>
      <p:sp>
        <p:nvSpPr>
          <p:cNvPr id="6" name="Rectangle 5"/>
          <p:cNvSpPr/>
          <p:nvPr/>
        </p:nvSpPr>
        <p:spPr>
          <a:xfrm>
            <a:off x="657225" y="5760000"/>
            <a:ext cx="1585913" cy="900000"/>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r>
              <a:rPr lang="fa-IR" sz="2400" b="1" dirty="0" smtClean="0">
                <a:cs typeface="B Nazanin" pitchFamily="2" charset="-78"/>
              </a:rPr>
              <a:t>شهریورماه1395</a:t>
            </a:r>
            <a:r>
              <a:rPr lang="fa-IR" sz="2400" b="1" dirty="0" smtClean="0">
                <a:cs typeface="Nazanin" panose="00000400000000000000" pitchFamily="2" charset="-78"/>
              </a:rPr>
              <a:t> </a:t>
            </a:r>
            <a:endParaRPr lang="fa-IR" sz="2400" b="1" dirty="0">
              <a:cs typeface="Nazanin" panose="00000400000000000000" pitchFamily="2" charset="-78"/>
            </a:endParaRPr>
          </a:p>
        </p:txBody>
      </p:sp>
      <p:sp>
        <p:nvSpPr>
          <p:cNvPr id="17" name="TextBox 16"/>
          <p:cNvSpPr txBox="1"/>
          <p:nvPr/>
        </p:nvSpPr>
        <p:spPr>
          <a:xfrm>
            <a:off x="6833936" y="3380874"/>
            <a:ext cx="4367463"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endParaRPr lang="en-US" sz="2000" b="1" dirty="0" smtClean="0">
              <a:cs typeface="Nazanin" panose="00000400000000000000" pitchFamily="2" charset="-78"/>
            </a:endParaRPr>
          </a:p>
          <a:p>
            <a:pPr algn="ctr"/>
            <a:r>
              <a:rPr lang="fa-IR" sz="2000" b="1" dirty="0" smtClean="0">
                <a:cs typeface="B Nazanin" pitchFamily="2" charset="-78"/>
              </a:rPr>
              <a:t>سیدشهاب سیدمحسنی </a:t>
            </a:r>
          </a:p>
          <a:p>
            <a:pPr algn="ctr"/>
            <a:r>
              <a:rPr lang="fa-IR" sz="2000" b="1" dirty="0" smtClean="0">
                <a:cs typeface="B Nazanin" pitchFamily="2" charset="-78"/>
              </a:rPr>
              <a:t>عضوهیات مدیره انجمن متخصصان روابط عمومی</a:t>
            </a:r>
            <a:endParaRPr lang="en-US" sz="2000" dirty="0" smtClean="0">
              <a:cs typeface="B Nazanin" pitchFamily="2" charset="-78"/>
            </a:endParaRPr>
          </a:p>
          <a:p>
            <a:pPr algn="ctr"/>
            <a:endParaRPr lang="fa-IR" sz="2000" b="1" dirty="0">
              <a:cs typeface="Nazanin" panose="00000400000000000000" pitchFamily="2" charset="-78"/>
            </a:endParaRPr>
          </a:p>
        </p:txBody>
      </p:sp>
      <p:pic>
        <p:nvPicPr>
          <p:cNvPr id="18" name="Picture 1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50181" y="2686049"/>
            <a:ext cx="4762500" cy="2673841"/>
          </a:xfrm>
          <a:prstGeom prst="rect">
            <a:avLst/>
          </a:prstGeom>
        </p:spPr>
      </p:pic>
      <p:sp>
        <p:nvSpPr>
          <p:cNvPr id="19" name="Slide Number Placeholder 18"/>
          <p:cNvSpPr>
            <a:spLocks noGrp="1"/>
          </p:cNvSpPr>
          <p:nvPr>
            <p:ph type="sldNum" sz="quarter" idx="12"/>
          </p:nvPr>
        </p:nvSpPr>
        <p:spPr>
          <a:xfrm>
            <a:off x="11503379" y="6520300"/>
            <a:ext cx="556984" cy="337700"/>
          </a:xfrm>
        </p:spPr>
        <p:txBody>
          <a:bodyPr/>
          <a:lstStyle/>
          <a:p>
            <a:fld id="{E97799C9-84D9-46D2-A11E-BCF8A720529D}" type="slidenum">
              <a:rPr lang="en-US" smtClean="0"/>
              <a:pPr/>
              <a:t>2</a:t>
            </a:fld>
            <a:endParaRPr lang="en-US" dirty="0"/>
          </a:p>
        </p:txBody>
      </p:sp>
    </p:spTree>
    <p:extLst>
      <p:ext uri="{BB962C8B-B14F-4D97-AF65-F5344CB8AC3E}">
        <p14:creationId xmlns="" xmlns:p14="http://schemas.microsoft.com/office/powerpoint/2010/main" val="4032949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30137" y="6457950"/>
            <a:ext cx="8166461" cy="369332"/>
          </a:xfrm>
          <a:prstGeom prst="rect">
            <a:avLst/>
          </a:prstGeom>
          <a:noFill/>
        </p:spPr>
        <p:txBody>
          <a:bodyPr wrap="square" rtlCol="1">
            <a:spAutoFit/>
          </a:bodyP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11" name="Slide Number Placeholder 10"/>
          <p:cNvSpPr>
            <a:spLocks noGrp="1"/>
          </p:cNvSpPr>
          <p:nvPr>
            <p:ph type="sldNum" sz="quarter" idx="12"/>
          </p:nvPr>
        </p:nvSpPr>
        <p:spPr>
          <a:xfrm>
            <a:off x="11454038" y="6502916"/>
            <a:ext cx="542697" cy="279400"/>
          </a:xfrm>
        </p:spPr>
        <p:style>
          <a:lnRef idx="1">
            <a:schemeClr val="accent2"/>
          </a:lnRef>
          <a:fillRef idx="2">
            <a:schemeClr val="accent2"/>
          </a:fillRef>
          <a:effectRef idx="1">
            <a:schemeClr val="accent2"/>
          </a:effectRef>
          <a:fontRef idx="minor">
            <a:schemeClr val="dk1"/>
          </a:fontRef>
        </p:style>
        <p:txBody>
          <a:bodyPr/>
          <a:lstStyle/>
          <a:p>
            <a:pPr algn="ctr"/>
            <a:fld id="{E97799C9-84D9-46D2-A11E-BCF8A720529D}" type="slidenum">
              <a:rPr lang="en-US" sz="1800" b="1" smtClean="0"/>
              <a:pPr algn="ctr"/>
              <a:t>3</a:t>
            </a:fld>
            <a:endParaRPr lang="en-US" sz="1800" b="1" dirty="0"/>
          </a:p>
        </p:txBody>
      </p:sp>
      <p:sp>
        <p:nvSpPr>
          <p:cNvPr id="12289" name="Rectangle 1"/>
          <p:cNvSpPr>
            <a:spLocks noChangeArrowheads="1"/>
          </p:cNvSpPr>
          <p:nvPr/>
        </p:nvSpPr>
        <p:spPr bwMode="auto">
          <a:xfrm>
            <a:off x="1263316" y="2910942"/>
            <a:ext cx="1017103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lnSpc>
                <a:spcPct val="150000"/>
              </a:lnSpc>
            </a:pPr>
            <a:r>
              <a:rPr lang="ar-SA" sz="2400" dirty="0" smtClean="0">
                <a:cs typeface="B Nazanin" pitchFamily="2" charset="-78"/>
              </a:rPr>
              <a:t>روابط عمومي،علم، فن و هنري است كه عليرغم </a:t>
            </a:r>
            <a:r>
              <a:rPr lang="ar-SA" sz="2400" b="1" dirty="0" smtClean="0">
                <a:cs typeface="B Nazanin" pitchFamily="2" charset="-78"/>
              </a:rPr>
              <a:t>قدمت 65 ساله آن در ايران </a:t>
            </a:r>
            <a:r>
              <a:rPr lang="ar-SA" sz="2400" dirty="0" smtClean="0">
                <a:cs typeface="B Nazanin" pitchFamily="2" charset="-78"/>
              </a:rPr>
              <a:t>، همچنان </a:t>
            </a:r>
            <a:r>
              <a:rPr lang="ar-SA" sz="2400" b="1" dirty="0" smtClean="0">
                <a:cs typeface="B Nazanin" pitchFamily="2" charset="-78"/>
              </a:rPr>
              <a:t>از لحاظ مفهومي، اهميت، جايگاه و كاركردهاي حرفه‌اي و تخصصي</a:t>
            </a:r>
            <a:r>
              <a:rPr lang="ar-SA" sz="2400" dirty="0" smtClean="0">
                <a:cs typeface="B Nazanin" pitchFamily="2" charset="-78"/>
              </a:rPr>
              <a:t> آن در سازمان‌هابا مسائل ،مشکلات وچالش های  عدیده ای روبه رو می باشد. دراین </a:t>
            </a:r>
            <a:r>
              <a:rPr lang="fa-IR" sz="2400" dirty="0" smtClean="0">
                <a:cs typeface="B Nazanin" pitchFamily="2" charset="-78"/>
              </a:rPr>
              <a:t>راستا</a:t>
            </a:r>
            <a:r>
              <a:rPr lang="ar-SA" sz="2400" dirty="0" smtClean="0">
                <a:cs typeface="B Nazanin" pitchFamily="2" charset="-78"/>
              </a:rPr>
              <a:t> سعی برآن است به مهمترین آسیب ها،چالش ها وموانع توسعه روابط عمومی درایران نگاهی کلی وگذارداشته وراهکاری هایی برای برون رفت از وضعیت کنونی وتوسعه واعتلای روابط عمومی در ایران ارائه نمایم. </a:t>
            </a:r>
            <a:endParaRPr kumimoji="0" lang="ar-SA" sz="20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2" name="Title 11"/>
          <p:cNvSpPr>
            <a:spLocks noGrp="1"/>
          </p:cNvSpPr>
          <p:nvPr>
            <p:ph type="title"/>
          </p:nvPr>
        </p:nvSpPr>
        <p:spPr/>
        <p:txBody>
          <a:bodyPr/>
          <a:lstStyle/>
          <a:p>
            <a:pPr algn="r"/>
            <a:r>
              <a:rPr lang="fa-IR" b="1" dirty="0" smtClean="0">
                <a:cs typeface="B Nazanin" pitchFamily="2" charset="-78"/>
              </a:rPr>
              <a:t>اشاره:</a:t>
            </a:r>
            <a:endParaRPr lang="en-US" b="1" dirty="0">
              <a:cs typeface="B Nazanin" pitchFamily="2" charset="-78"/>
            </a:endParaRPr>
          </a:p>
        </p:txBody>
      </p:sp>
    </p:spTree>
    <p:extLst>
      <p:ext uri="{BB962C8B-B14F-4D97-AF65-F5344CB8AC3E}">
        <p14:creationId xmlns="" xmlns:p14="http://schemas.microsoft.com/office/powerpoint/2010/main" val="2907286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4000" dirty="0" smtClean="0">
                <a:cs typeface="B Titr" pitchFamily="2" charset="-78"/>
              </a:rPr>
              <a:t>*فقدان نگرش علمی وحرفه ای</a:t>
            </a:r>
            <a:r>
              <a:rPr lang="fa-IR" sz="4000" dirty="0" smtClean="0">
                <a:cs typeface="B Nazanin" pitchFamily="2" charset="-78"/>
              </a:rPr>
              <a:t/>
            </a:r>
            <a:br>
              <a:rPr lang="fa-IR" sz="4000" dirty="0" smtClean="0">
                <a:cs typeface="B Nazanin" pitchFamily="2" charset="-78"/>
              </a:rPr>
            </a:br>
            <a:endParaRPr lang="fa-IR" sz="4000" dirty="0">
              <a:cs typeface="B Nazanin" pitchFamily="2" charset="-78"/>
            </a:endParaRPr>
          </a:p>
        </p:txBody>
      </p:sp>
      <p:sp>
        <p:nvSpPr>
          <p:cNvPr id="3" name="Content Placeholder 2"/>
          <p:cNvSpPr>
            <a:spLocks noGrp="1"/>
          </p:cNvSpPr>
          <p:nvPr>
            <p:ph idx="1"/>
          </p:nvPr>
        </p:nvSpPr>
        <p:spPr/>
        <p:txBody>
          <a:bodyPr>
            <a:normAutofit lnSpcReduction="10000"/>
          </a:bodyPr>
          <a:lstStyle/>
          <a:p>
            <a:pPr>
              <a:lnSpc>
                <a:spcPct val="150000"/>
              </a:lnSpc>
            </a:pPr>
            <a:r>
              <a:rPr lang="fa-IR" dirty="0" smtClean="0">
                <a:cs typeface="B Nazanin" pitchFamily="2" charset="-78"/>
              </a:rPr>
              <a:t>اينكه روابط عمومي مي‌تواند يك واحد تاثيرگذار در توسعه و پيشرفت يك سازمان باشد و موجبات افزايش مشروعيت، مقبوليت و كارايي سازماني را در پي داشته باشد هنوز به يك </a:t>
            </a:r>
            <a:r>
              <a:rPr lang="fa-IR" b="1" dirty="0" smtClean="0">
                <a:cs typeface="B Nazanin" pitchFamily="2" charset="-78"/>
              </a:rPr>
              <a:t>اعتقاد و باور عمومي </a:t>
            </a:r>
            <a:r>
              <a:rPr lang="fa-IR" dirty="0" smtClean="0">
                <a:cs typeface="B Nazanin" pitchFamily="2" charset="-78"/>
              </a:rPr>
              <a:t>دربسیاری از سازمان‌ها تبديل نشده است و همچنان نگاه موجود به اكثر وا حدهاي روابط عمومي در كشور يك </a:t>
            </a:r>
            <a:r>
              <a:rPr lang="fa-IR" b="1" dirty="0" smtClean="0">
                <a:cs typeface="B Nazanin" pitchFamily="2" charset="-78"/>
              </a:rPr>
              <a:t>روابط عمومي سنتي و با رويكرد غیرکارشناسی </a:t>
            </a:r>
            <a:r>
              <a:rPr lang="fa-IR" dirty="0" smtClean="0">
                <a:cs typeface="B Nazanin" pitchFamily="2" charset="-78"/>
              </a:rPr>
              <a:t>،مراسم‌گرايي و تبليغاتي وتشریفاتی است ،نگاهي كه روابط عمومي را دربسیاری ازموارددر حد يك واحد تداركاتچي و امور خدماتي تنزل مي‌دهد، </a:t>
            </a:r>
            <a:endParaRPr lang="fa-IR" dirty="0"/>
          </a:p>
        </p:txBody>
      </p:sp>
      <p:sp>
        <p:nvSpPr>
          <p:cNvPr id="4" name="Slide Number Placeholder 3"/>
          <p:cNvSpPr>
            <a:spLocks noGrp="1"/>
          </p:cNvSpPr>
          <p:nvPr>
            <p:ph type="sldNum" sz="quarter" idx="12"/>
          </p:nvPr>
        </p:nvSpPr>
        <p:spPr/>
        <p:txBody>
          <a:bodyPr/>
          <a:lstStyle/>
          <a:p>
            <a:fld id="{E97799C9-84D9-46D2-A11E-BCF8A720529D}" type="slidenum">
              <a:rPr lang="en-US" smtClean="0"/>
              <a:pPr/>
              <a:t>4</a:t>
            </a:fld>
            <a:endParaRPr lang="en-US" dirty="0"/>
          </a:p>
        </p:txBody>
      </p:sp>
      <p:sp>
        <p:nvSpPr>
          <p:cNvPr id="5" name="Rectangle 4"/>
          <p:cNvSpPr/>
          <p:nvPr/>
        </p:nvSpPr>
        <p:spPr>
          <a:xfrm>
            <a:off x="1949117" y="6436894"/>
            <a:ext cx="8398042" cy="421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Tree>
    <p:extLst>
      <p:ext uri="{BB962C8B-B14F-4D97-AF65-F5344CB8AC3E}">
        <p14:creationId xmlns="" xmlns:p14="http://schemas.microsoft.com/office/powerpoint/2010/main" val="2568242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cs typeface="B Nazanin" pitchFamily="2" charset="-78"/>
              </a:rPr>
              <a:t/>
            </a:r>
            <a:br>
              <a:rPr lang="en-US" dirty="0" smtClean="0">
                <a:cs typeface="B Nazanin" pitchFamily="2" charset="-78"/>
              </a:rPr>
            </a:br>
            <a:r>
              <a:rPr lang="fa-IR" b="1" dirty="0" smtClean="0">
                <a:cs typeface="B Nazanin" pitchFamily="2" charset="-78"/>
              </a:rPr>
              <a:t>*</a:t>
            </a:r>
            <a:r>
              <a:rPr lang="ar-SA" sz="4000" b="1" dirty="0" smtClean="0">
                <a:cs typeface="B Titr" pitchFamily="2" charset="-78"/>
              </a:rPr>
              <a:t>ساختار وجایگاه </a:t>
            </a:r>
            <a:r>
              <a:rPr lang="fa-IR" sz="4000" b="1" dirty="0" smtClean="0">
                <a:cs typeface="B Titr" pitchFamily="2" charset="-78"/>
              </a:rPr>
              <a:t>ناهمگون </a:t>
            </a:r>
            <a:r>
              <a:rPr lang="ar-SA" sz="4000" b="1" dirty="0" smtClean="0">
                <a:cs typeface="B Titr" pitchFamily="2" charset="-78"/>
              </a:rPr>
              <a:t>سازمانی</a:t>
            </a:r>
            <a:r>
              <a:rPr lang="en-US" dirty="0" smtClean="0"/>
              <a:t/>
            </a:r>
            <a:br>
              <a:rPr lang="en-US" dirty="0" smtClean="0"/>
            </a:br>
            <a:endParaRPr lang="en-US" dirty="0">
              <a:cs typeface="B Nazanin" pitchFamily="2" charset="-78"/>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ar-SA" sz="2600" dirty="0" smtClean="0">
                <a:cs typeface="B Nazanin" pitchFamily="2" charset="-78"/>
              </a:rPr>
              <a:t>نداشتن جایگاه مناسب سازمانی وساختار تشکیلاتی مطلوب دربسیاری از روابط عمومی سازمانها ودستگاههای اجرایی کشوریکی از مشکلات وچالش هایی است که شاید بتوان بدون اغراق ادعا کرد که همزمان با تشکیل واحد روابط عمومی در ایران به عنوان یک مشکل تا به امروز مطرح بوده است. </a:t>
            </a:r>
            <a:r>
              <a:rPr lang="ar-SA" sz="2600" b="1" dirty="0" smtClean="0">
                <a:cs typeface="B Nazanin" pitchFamily="2" charset="-78"/>
              </a:rPr>
              <a:t>خارج کردن </a:t>
            </a:r>
            <a:r>
              <a:rPr lang="fa-IR" sz="2600" b="1" dirty="0" smtClean="0">
                <a:cs typeface="B Nazanin" pitchFamily="2" charset="-78"/>
              </a:rPr>
              <a:t>بسیاری از واحدهای </a:t>
            </a:r>
            <a:r>
              <a:rPr lang="ar-SA" sz="2600" b="1" dirty="0" smtClean="0">
                <a:cs typeface="B Nazanin" pitchFamily="2" charset="-78"/>
              </a:rPr>
              <a:t>روابط عمومی از جایگاه مستقل آن وادغام آن با سایر واحدهای سازمانی نظیر مدیریت حوزه ریاست ویا بین الملل </a:t>
            </a:r>
            <a:r>
              <a:rPr lang="ar-SA" sz="2600" dirty="0" smtClean="0">
                <a:cs typeface="B Nazanin" pitchFamily="2" charset="-78"/>
              </a:rPr>
              <a:t>از جمله نمودهای عینی جایگاه نامناسب سازمانی محسوب می گردد. </a:t>
            </a:r>
            <a:endParaRPr lang="en-US" sz="2600" dirty="0" smtClean="0">
              <a:cs typeface="B Nazanin" pitchFamily="2" charset="-78"/>
            </a:endParaRP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pPr/>
              <a:t>5</a:t>
            </a:fld>
            <a:endParaRPr lang="en-US" dirty="0"/>
          </a:p>
        </p:txBody>
      </p:sp>
      <p:sp>
        <p:nvSpPr>
          <p:cNvPr id="6" name="Rectangle 5"/>
          <p:cNvSpPr/>
          <p:nvPr/>
        </p:nvSpPr>
        <p:spPr>
          <a:xfrm>
            <a:off x="1937085" y="6436895"/>
            <a:ext cx="8398042" cy="421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97799C9-84D9-46D2-A11E-BCF8A720529D}" type="slidenum">
              <a:rPr lang="en-US" smtClean="0"/>
              <a:pPr/>
              <a:t>6</a:t>
            </a:fld>
            <a:endParaRPr lang="en-US" dirty="0"/>
          </a:p>
        </p:txBody>
      </p:sp>
      <p:sp>
        <p:nvSpPr>
          <p:cNvPr id="9" name="Rectangle 8"/>
          <p:cNvSpPr/>
          <p:nvPr/>
        </p:nvSpPr>
        <p:spPr>
          <a:xfrm>
            <a:off x="1287379" y="2478505"/>
            <a:ext cx="10118558" cy="3970318"/>
          </a:xfrm>
          <a:prstGeom prst="rect">
            <a:avLst/>
          </a:prstGeom>
        </p:spPr>
        <p:txBody>
          <a:bodyPr wrap="square">
            <a:spAutoFit/>
          </a:bodyPr>
          <a:lstStyle/>
          <a:p>
            <a:pPr lvl="0" algn="r" defTabSz="914400" rtl="1" eaLnBrk="0" fontAlgn="base" hangingPunct="0">
              <a:lnSpc>
                <a:spcPct val="150000"/>
              </a:lnSpc>
              <a:spcBef>
                <a:spcPct val="0"/>
              </a:spcBef>
              <a:spcAft>
                <a:spcPct val="0"/>
              </a:spcAft>
            </a:pPr>
            <a:r>
              <a:rPr lang="ar-SA" sz="2400" b="1" dirty="0" smtClean="0">
                <a:solidFill>
                  <a:prstClr val="black"/>
                </a:solidFill>
                <a:latin typeface="Arial" pitchFamily="34" charset="0"/>
                <a:ea typeface="Times New Roman" pitchFamily="18" charset="0"/>
                <a:cs typeface="B Nazanin" pitchFamily="2" charset="-78"/>
              </a:rPr>
              <a:t>حرکت بدون برنامه وروزمرگی </a:t>
            </a:r>
            <a:r>
              <a:rPr lang="ar-SA" sz="2400" dirty="0" smtClean="0">
                <a:solidFill>
                  <a:prstClr val="black"/>
                </a:solidFill>
                <a:latin typeface="Arial" pitchFamily="34" charset="0"/>
                <a:ea typeface="Times New Roman" pitchFamily="18" charset="0"/>
                <a:cs typeface="B Nazanin" pitchFamily="2" charset="-78"/>
              </a:rPr>
              <a:t>یکی دیگر ازمعضلات بسیاری از واحدهای روابط عمومی در کشوراست،هرچند که شایدبسیاری از فعالیت های روابط عمومی درطی سال همزمان با رویدادهایی شکل می گیرد که غیرمترقبه وقابل پیش بینی وبرنامه ریزی از قبل نمی باشد </a:t>
            </a:r>
            <a:r>
              <a:rPr lang="fa-IR" sz="2400" dirty="0" smtClean="0">
                <a:solidFill>
                  <a:prstClr val="black"/>
                </a:solidFill>
                <a:latin typeface="Arial" pitchFamily="34" charset="0"/>
                <a:ea typeface="Times New Roman" pitchFamily="18" charset="0"/>
                <a:cs typeface="B Nazanin" pitchFamily="2" charset="-78"/>
              </a:rPr>
              <a:t>،</a:t>
            </a:r>
            <a:r>
              <a:rPr lang="ar-SA" sz="2400" dirty="0" smtClean="0">
                <a:solidFill>
                  <a:prstClr val="black"/>
                </a:solidFill>
                <a:latin typeface="Arial" pitchFamily="34" charset="0"/>
                <a:ea typeface="Times New Roman" pitchFamily="18" charset="0"/>
                <a:cs typeface="B Nazanin" pitchFamily="2" charset="-78"/>
              </a:rPr>
              <a:t>برای اینکه روابط عمومی ها از کارها ومشغله های روزمره رهایی یابند وفرصت فکر کردن وایجاد خلاقیت ونوآوریها در کارها را پیدا کنند لازمه آن بهره مندی از یک برنامه همه جانبه است که آنان را دریک مسیر علمی، منطقی وحرفه ای هدایت وراهبری کند.  </a:t>
            </a:r>
          </a:p>
          <a:p>
            <a:pPr lvl="0" defTabSz="914400" eaLnBrk="0" fontAlgn="base" hangingPunct="0">
              <a:lnSpc>
                <a:spcPct val="150000"/>
              </a:lnSpc>
              <a:spcBef>
                <a:spcPct val="0"/>
              </a:spcBef>
              <a:spcAft>
                <a:spcPct val="0"/>
              </a:spcAft>
            </a:pPr>
            <a:endParaRPr lang="en-US" sz="2400" dirty="0" smtClean="0">
              <a:solidFill>
                <a:prstClr val="black"/>
              </a:solidFill>
              <a:latin typeface="Arial" pitchFamily="34" charset="0"/>
              <a:cs typeface="B Nazanin" pitchFamily="2" charset="-78"/>
            </a:endParaRPr>
          </a:p>
        </p:txBody>
      </p:sp>
      <p:sp>
        <p:nvSpPr>
          <p:cNvPr id="12" name="Rectangle 11"/>
          <p:cNvSpPr/>
          <p:nvPr/>
        </p:nvSpPr>
        <p:spPr>
          <a:xfrm>
            <a:off x="3104147" y="6388768"/>
            <a:ext cx="6954253" cy="469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13" name="Rectangle 12"/>
          <p:cNvSpPr/>
          <p:nvPr/>
        </p:nvSpPr>
        <p:spPr>
          <a:xfrm>
            <a:off x="4126832" y="1163374"/>
            <a:ext cx="6785697" cy="646331"/>
          </a:xfrm>
          <a:prstGeom prst="rect">
            <a:avLst/>
          </a:prstGeom>
        </p:spPr>
        <p:txBody>
          <a:bodyPr wrap="square">
            <a:spAutoFit/>
          </a:bodyPr>
          <a:lstStyle/>
          <a:p>
            <a:pPr lvl="0" algn="r" defTabSz="914400" rtl="1" eaLnBrk="0" fontAlgn="base" hangingPunct="0">
              <a:spcBef>
                <a:spcPct val="0"/>
              </a:spcBef>
              <a:spcAft>
                <a:spcPct val="0"/>
              </a:spcAft>
            </a:pPr>
            <a:r>
              <a:rPr lang="ar-SA" sz="3600" dirty="0" smtClean="0">
                <a:solidFill>
                  <a:prstClr val="black"/>
                </a:solidFill>
                <a:latin typeface="Arial" pitchFamily="34" charset="0"/>
                <a:ea typeface="Times New Roman" pitchFamily="18" charset="0"/>
                <a:cs typeface="B Titr" pitchFamily="2" charset="-78"/>
              </a:rPr>
              <a:t>*نداشتن برنامه جامع ارتباطی</a:t>
            </a:r>
          </a:p>
        </p:txBody>
      </p:sp>
    </p:spTree>
    <p:extLst>
      <p:ext uri="{BB962C8B-B14F-4D97-AF65-F5344CB8AC3E}">
        <p14:creationId xmlns="" xmlns:p14="http://schemas.microsoft.com/office/powerpoint/2010/main" val="2823031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97799C9-84D9-46D2-A11E-BCF8A720529D}" type="slidenum">
              <a:rPr lang="en-US" smtClean="0"/>
              <a:pPr/>
              <a:t>7</a:t>
            </a:fld>
            <a:endParaRPr lang="en-US" dirty="0"/>
          </a:p>
        </p:txBody>
      </p:sp>
      <p:sp>
        <p:nvSpPr>
          <p:cNvPr id="11" name="TextBox 10"/>
          <p:cNvSpPr txBox="1"/>
          <p:nvPr/>
        </p:nvSpPr>
        <p:spPr>
          <a:xfrm>
            <a:off x="2730137" y="6457950"/>
            <a:ext cx="8166461" cy="369332"/>
          </a:xfrm>
          <a:prstGeom prst="rect">
            <a:avLst/>
          </a:prstGeom>
          <a:noFill/>
        </p:spPr>
        <p:txBody>
          <a:bodyPr wrap="square" rtlCol="1">
            <a:spAutoFit/>
          </a:bodyP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10" name="Content Placeholder 9"/>
          <p:cNvSpPr>
            <a:spLocks noGrp="1"/>
          </p:cNvSpPr>
          <p:nvPr>
            <p:ph idx="1"/>
          </p:nvPr>
        </p:nvSpPr>
        <p:spPr/>
        <p:txBody>
          <a:bodyPr/>
          <a:lstStyle/>
          <a:p>
            <a:pPr>
              <a:lnSpc>
                <a:spcPct val="150000"/>
              </a:lnSpc>
            </a:pPr>
            <a:r>
              <a:rPr lang="fa-IR" dirty="0" smtClean="0">
                <a:cs typeface="B Nazanin" pitchFamily="2" charset="-78"/>
              </a:rPr>
              <a:t>براساس آخرین تحقیقات به عمل آمده متاسفانه در حال حاضر </a:t>
            </a:r>
            <a:r>
              <a:rPr lang="fa-IR" b="1" dirty="0" smtClean="0">
                <a:cs typeface="B Nazanin" pitchFamily="2" charset="-78"/>
              </a:rPr>
              <a:t>بیش از 70 درصد شاغلان روابط عمومی هایادارای تحصیلات دانشگاهی نیستند ویا تحصیلاتی غیر مرتبط با حوزه روابط عمومی و ارتباطات </a:t>
            </a:r>
            <a:r>
              <a:rPr lang="fa-IR" dirty="0" smtClean="0">
                <a:cs typeface="B Nazanin" pitchFamily="2" charset="-78"/>
              </a:rPr>
              <a:t>دارند و این ضعف ساختاری باعث شده آن رویکرد حرفه ای وتخصصی درامور مدیریتی وکارشناسی روابط عمومی در سطح مطلوبی قرار نداشته </a:t>
            </a:r>
            <a:r>
              <a:rPr lang="fa-IR" b="1" dirty="0" smtClean="0">
                <a:cs typeface="B Nazanin" pitchFamily="2" charset="-78"/>
              </a:rPr>
              <a:t>باشد.این مشکل به شکل اساسی تری در راس مدیریتی روابط عمومی نیز وجود دارد .</a:t>
            </a:r>
            <a:endParaRPr lang="en-US" b="1" dirty="0" smtClean="0">
              <a:cs typeface="B Nazanin" pitchFamily="2" charset="-78"/>
            </a:endParaRPr>
          </a:p>
          <a:p>
            <a:pPr>
              <a:lnSpc>
                <a:spcPct val="150000"/>
              </a:lnSpc>
            </a:pPr>
            <a:endParaRPr lang="en-US" dirty="0">
              <a:cs typeface="B Nazanin" pitchFamily="2" charset="-78"/>
            </a:endParaRPr>
          </a:p>
        </p:txBody>
      </p:sp>
      <p:sp>
        <p:nvSpPr>
          <p:cNvPr id="12" name="Rectangle 11"/>
          <p:cNvSpPr/>
          <p:nvPr/>
        </p:nvSpPr>
        <p:spPr>
          <a:xfrm>
            <a:off x="4776538" y="1233914"/>
            <a:ext cx="6788484" cy="646331"/>
          </a:xfrm>
          <a:prstGeom prst="rect">
            <a:avLst/>
          </a:prstGeom>
        </p:spPr>
        <p:txBody>
          <a:bodyPr wrap="square">
            <a:spAutoFit/>
          </a:bodyPr>
          <a:lstStyle/>
          <a:p>
            <a:pPr marL="285750" lvl="0" indent="-285750" algn="ctr" rtl="1">
              <a:spcBef>
                <a:spcPct val="20000"/>
              </a:spcBef>
              <a:spcAft>
                <a:spcPts val="600"/>
              </a:spcAft>
              <a:buClr>
                <a:srgbClr val="83992A"/>
              </a:buClr>
              <a:buSzPct val="115000"/>
              <a:buFont typeface="Arial"/>
              <a:buChar char="•"/>
            </a:pPr>
            <a:r>
              <a:rPr lang="ar-SA" sz="3600" b="1" dirty="0" smtClean="0">
                <a:solidFill>
                  <a:prstClr val="black">
                    <a:lumMod val="85000"/>
                    <a:lumOff val="15000"/>
                  </a:prstClr>
                </a:solidFill>
                <a:cs typeface="B Titr" pitchFamily="2" charset="-78"/>
              </a:rPr>
              <a:t>*کمبود نیروی انسانی متخصص</a:t>
            </a:r>
            <a:endParaRPr lang="en-US" sz="3600" dirty="0" smtClean="0">
              <a:solidFill>
                <a:prstClr val="black">
                  <a:lumMod val="85000"/>
                  <a:lumOff val="15000"/>
                </a:prstClr>
              </a:solidFill>
              <a:cs typeface="B Titr" pitchFamily="2" charset="-78"/>
            </a:endParaRPr>
          </a:p>
        </p:txBody>
      </p:sp>
    </p:spTree>
    <p:extLst>
      <p:ext uri="{BB962C8B-B14F-4D97-AF65-F5344CB8AC3E}">
        <p14:creationId xmlns="" xmlns:p14="http://schemas.microsoft.com/office/powerpoint/2010/main" val="2823031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97" y="958069"/>
            <a:ext cx="9601196" cy="1303867"/>
          </a:xfrm>
        </p:spPr>
        <p:txBody>
          <a:bodyPr>
            <a:normAutofit fontScale="90000"/>
          </a:bodyPr>
          <a:lstStyle/>
          <a:p>
            <a:pPr algn="r"/>
            <a:r>
              <a:rPr lang="en-US" dirty="0" smtClean="0"/>
              <a:t/>
            </a:r>
            <a:br>
              <a:rPr lang="en-US" dirty="0" smtClean="0"/>
            </a:br>
            <a:r>
              <a:rPr lang="fa-IR" sz="4000" dirty="0" smtClean="0">
                <a:cs typeface="B Titr" pitchFamily="2" charset="-78"/>
              </a:rPr>
              <a:t>*</a:t>
            </a:r>
            <a:r>
              <a:rPr lang="ar-SA" sz="4000" b="1" dirty="0" smtClean="0">
                <a:cs typeface="B Titr" pitchFamily="2" charset="-78"/>
              </a:rPr>
              <a:t>نبودمتولی</a:t>
            </a:r>
            <a:r>
              <a:rPr lang="fa-IR" sz="4000" b="1" dirty="0" smtClean="0">
                <a:cs typeface="B Titr" pitchFamily="2" charset="-78"/>
              </a:rPr>
              <a:t> مشخص</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pPr/>
              <a:t>8</a:t>
            </a:fld>
            <a:endParaRPr lang="en-US" dirty="0"/>
          </a:p>
        </p:txBody>
      </p:sp>
      <p:sp>
        <p:nvSpPr>
          <p:cNvPr id="5" name="Rectangle 4"/>
          <p:cNvSpPr/>
          <p:nvPr/>
        </p:nvSpPr>
        <p:spPr>
          <a:xfrm>
            <a:off x="3838074" y="6460958"/>
            <a:ext cx="5847347" cy="397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49117" y="6436894"/>
            <a:ext cx="8398042" cy="421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8" name="Content Placeholder 7"/>
          <p:cNvSpPr>
            <a:spLocks noGrp="1"/>
          </p:cNvSpPr>
          <p:nvPr>
            <p:ph idx="1"/>
          </p:nvPr>
        </p:nvSpPr>
        <p:spPr/>
        <p:txBody>
          <a:bodyPr/>
          <a:lstStyle/>
          <a:p>
            <a:r>
              <a:rPr lang="ar-SA" dirty="0" smtClean="0">
                <a:cs typeface="B Nazanin" pitchFamily="2" charset="-78"/>
              </a:rPr>
              <a:t>تولی گری روابط عمومی ها درایران درچند دهه اخیر با فراز نشیب های بسیاری روبه روبوده است در دوره ای تولی گری روابط عمومی ها در اختیار اداره کل تبلیغات دولت وزارت فرهنگ وارشاد اسلامی قرار داشت ودر دوره دیگر این مسئولیت به عهده شورای اطلاع رسانی دولت در نهاد ریاست جمهوری گذاشته شد که هر کدام شاید با نقاط قوت وضعف هایی همراه بود ولی آنچه مسلم است آنکه </a:t>
            </a:r>
            <a:r>
              <a:rPr lang="ar-SA" b="1" dirty="0" smtClean="0">
                <a:cs typeface="B Nazanin" pitchFamily="2" charset="-78"/>
              </a:rPr>
              <a:t>مدیریت ، برنامه ریزی وراهبری مجموعه بزرگ روابط عمومی های بخش دولتی وغیر دولتی کشور نیازمند یک نهاد قدرتمندی می باشد که کنار حمایت های دولت بتواند کلیه مسائل علمی، اجرایی وصنفی این مجموعه را پیگیری نماید </a:t>
            </a:r>
            <a:r>
              <a:rPr lang="ar-SA" dirty="0" smtClean="0">
                <a:cs typeface="B Nazanin" pitchFamily="2" charset="-78"/>
              </a:rPr>
              <a:t>که متاسفانه تاکنون این امر محقق نشده است.</a:t>
            </a:r>
            <a:endParaRPr lang="en-US" dirty="0" smtClean="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162" y="459617"/>
            <a:ext cx="9601196" cy="1778257"/>
          </a:xfrm>
        </p:spPr>
        <p:txBody>
          <a:bodyPr>
            <a:normAutofit/>
          </a:bodyPr>
          <a:lstStyle/>
          <a:p>
            <a:pPr lvl="0" algn="r" defTabSz="914400" rtl="0" fontAlgn="base">
              <a:spcAft>
                <a:spcPct val="0"/>
              </a:spcAft>
            </a:pPr>
            <a:r>
              <a:rPr lang="ar-SA" sz="3600" b="1" dirty="0" smtClean="0">
                <a:ln>
                  <a:noFill/>
                </a:ln>
                <a:solidFill>
                  <a:schemeClr val="tx1"/>
                </a:solidFill>
                <a:latin typeface="Arial" pitchFamily="34" charset="0"/>
                <a:ea typeface="Calibri" pitchFamily="34" charset="0"/>
                <a:cs typeface="B Titr" pitchFamily="2" charset="-78"/>
              </a:rPr>
              <a:t>*نبودقانون جامع روابط عمومی</a:t>
            </a:r>
            <a:endParaRPr lang="en-US" sz="3600" dirty="0" smtClean="0">
              <a:ln>
                <a:noFill/>
              </a:ln>
              <a:solidFill>
                <a:schemeClr val="tx1"/>
              </a:solidFill>
              <a:latin typeface="Calibri" pitchFamily="34" charset="0"/>
              <a:ea typeface="Calibri" pitchFamily="34" charset="0"/>
              <a:cs typeface="B Titr" pitchFamily="2" charset="-78"/>
            </a:endParaRPr>
          </a:p>
        </p:txBody>
      </p:sp>
      <p:sp>
        <p:nvSpPr>
          <p:cNvPr id="3" name="Slide Number Placeholder 2"/>
          <p:cNvSpPr>
            <a:spLocks noGrp="1"/>
          </p:cNvSpPr>
          <p:nvPr>
            <p:ph type="sldNum" sz="quarter" idx="12"/>
          </p:nvPr>
        </p:nvSpPr>
        <p:spPr/>
        <p:txBody>
          <a:bodyPr/>
          <a:lstStyle/>
          <a:p>
            <a:fld id="{E97799C9-84D9-46D2-A11E-BCF8A720529D}" type="slidenum">
              <a:rPr lang="en-US" smtClean="0"/>
              <a:pPr/>
              <a:t>9</a:t>
            </a:fld>
            <a:endParaRPr lang="en-US" dirty="0"/>
          </a:p>
        </p:txBody>
      </p:sp>
      <p:sp>
        <p:nvSpPr>
          <p:cNvPr id="7" name="Rectangle 6"/>
          <p:cNvSpPr/>
          <p:nvPr/>
        </p:nvSpPr>
        <p:spPr>
          <a:xfrm>
            <a:off x="3068053" y="6485021"/>
            <a:ext cx="6340641" cy="372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itchFamily="2" charset="-78"/>
              </a:rPr>
              <a:t>شهریور95</a:t>
            </a:r>
            <a:r>
              <a:rPr lang="en-US" b="1" dirty="0" smtClean="0">
                <a:cs typeface="B Nazanin" pitchFamily="2" charset="-78"/>
              </a:rPr>
              <a:t>-</a:t>
            </a:r>
            <a:r>
              <a:rPr lang="fa-IR" b="1" dirty="0" smtClean="0">
                <a:cs typeface="B Nazanin" pitchFamily="2" charset="-78"/>
              </a:rPr>
              <a:t>اولین رخداد ملی بررسی مسائل و چالش های روابط عمومی ایران</a:t>
            </a:r>
          </a:p>
        </p:txBody>
      </p:sp>
      <p:sp>
        <p:nvSpPr>
          <p:cNvPr id="57345" name="Rectangle 1"/>
          <p:cNvSpPr>
            <a:spLocks noChangeArrowheads="1"/>
          </p:cNvSpPr>
          <p:nvPr/>
        </p:nvSpPr>
        <p:spPr bwMode="auto">
          <a:xfrm>
            <a:off x="1215189" y="3114975"/>
            <a:ext cx="10130589"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روابط عمومی در ایران از یک قانون جامع ، کامل ومانع بی بهر ه بوده وهمین عامل باعث شده </a:t>
            </a: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وظایف نوشته ونانوشته زیادی </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بدان تحمیل شود.انتظار کارهای تدارکاتی وخدماتی ومراسم گرایی نمادی ازاین بی قانونی در روابط عمومی هاست که این اجازه داده می شود که </a:t>
            </a: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هر کار برزمین مانده ای درسازمان ها به واحد روابط عمومی واگذار شود.</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Zar" pitchFamily="2"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6450529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3018</TotalTime>
  <Words>1437</Words>
  <Application>Microsoft Office PowerPoint</Application>
  <PresentationFormat>Custom</PresentationFormat>
  <Paragraphs>98</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Organic</vt:lpstr>
      <vt:lpstr>Slide 1</vt:lpstr>
      <vt:lpstr>اهم آسیب ها و چالش های روابط عمومی در ایران </vt:lpstr>
      <vt:lpstr>اشاره:</vt:lpstr>
      <vt:lpstr>*فقدان نگرش علمی وحرفه ای </vt:lpstr>
      <vt:lpstr> *ساختار وجایگاه ناهمگون سازمانی </vt:lpstr>
      <vt:lpstr>Slide 6</vt:lpstr>
      <vt:lpstr>Slide 7</vt:lpstr>
      <vt:lpstr> *نبودمتولی مشخص </vt:lpstr>
      <vt:lpstr>*نبودقانون جامع روابط عمومی</vt:lpstr>
      <vt:lpstr>*وضعیت نامناسب اعتبارات</vt:lpstr>
      <vt:lpstr>*نبود آموزش مستمردرروابط عمومی</vt:lpstr>
      <vt:lpstr>*بی توجهی به امر پژوهش در روابط عمومی </vt:lpstr>
      <vt:lpstr> *چالش ارتباطات رسانه ای </vt:lpstr>
      <vt:lpstr> *چالش تولید محتوا </vt:lpstr>
      <vt:lpstr>*سخت وزیان آوربودن شغل روابط عمومی </vt:lpstr>
      <vt:lpstr>Slide 16</vt:lpstr>
      <vt:lpstr>*ادامه راهکارها </vt:lpstr>
      <vt:lpstr>Slide 18</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kashani</dc:creator>
  <cp:lastModifiedBy>s.mohsseni</cp:lastModifiedBy>
  <cp:revision>77</cp:revision>
  <dcterms:created xsi:type="dcterms:W3CDTF">2013-09-07T07:59:54Z</dcterms:created>
  <dcterms:modified xsi:type="dcterms:W3CDTF">2016-09-04T15:08:10Z</dcterms:modified>
</cp:coreProperties>
</file>