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404" r:id="rId3"/>
    <p:sldId id="469" r:id="rId4"/>
    <p:sldId id="362" r:id="rId5"/>
    <p:sldId id="445" r:id="rId6"/>
    <p:sldId id="484" r:id="rId7"/>
    <p:sldId id="471" r:id="rId8"/>
    <p:sldId id="485" r:id="rId9"/>
    <p:sldId id="476" r:id="rId10"/>
    <p:sldId id="477" r:id="rId11"/>
    <p:sldId id="478" r:id="rId12"/>
    <p:sldId id="479" r:id="rId13"/>
    <p:sldId id="480" r:id="rId14"/>
    <p:sldId id="481" r:id="rId15"/>
    <p:sldId id="482" r:id="rId16"/>
    <p:sldId id="483" r:id="rId17"/>
    <p:sldId id="286" r:id="rId18"/>
  </p:sldIdLst>
  <p:sldSz cx="9144000" cy="6858000" type="screen4x3"/>
  <p:notesSz cx="6781800" cy="9926638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412" autoAdjust="0"/>
    <p:restoredTop sz="94849" autoAdjust="0"/>
  </p:normalViewPr>
  <p:slideViewPr>
    <p:cSldViewPr>
      <p:cViewPr>
        <p:scale>
          <a:sx n="70" d="100"/>
          <a:sy n="70" d="100"/>
        </p:scale>
        <p:origin x="-1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8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88A282-17F6-4EC4-BE35-88287101311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453302F8-11E4-44CD-B297-8BCBD5FC30D5}" type="pres">
      <dgm:prSet presAssocID="{7F88A282-17F6-4EC4-BE35-8828710131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49C44955-2FEC-4BA3-BA83-77D0CFA76783}" type="presOf" srcId="{7F88A282-17F6-4EC4-BE35-88287101311E}" destId="{453302F8-11E4-44CD-B297-8BCBD5FC30D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4302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7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B9096E1-FA04-410A-8949-323353B74B2D}" type="datetimeFigureOut">
              <a:rPr lang="fa-IR" smtClean="0"/>
              <a:pPr/>
              <a:t>12/03/1437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4302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7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166D584-52D0-4901-B58A-97CB299F513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59195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9738C-61AE-48A1-A824-7CCE6487B47C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400C2-19CF-4471-99F7-F394D29D6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04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400C2-19CF-4471-99F7-F394D29D606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2  Titr" pitchFamily="2" charset="-78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6C874B-A45E-40C3-A18A-7DE1DE5D52A2}" type="datetime8">
              <a:rPr lang="fa-IR" smtClean="0"/>
              <a:pPr/>
              <a:t>سپتامبر 5، 16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79552E-46F5-4F26-8C1E-B3E189935E9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Low">
              <a:defRPr b="1">
                <a:cs typeface="2  Koodak" pitchFamily="2" charset="-78"/>
              </a:defRPr>
            </a:lvl1pPr>
            <a:lvl2pPr algn="justLow">
              <a:defRPr b="1">
                <a:cs typeface="2  Koodak" pitchFamily="2" charset="-78"/>
              </a:defRPr>
            </a:lvl2pPr>
            <a:lvl3pPr algn="justLow">
              <a:defRPr b="1">
                <a:cs typeface="2  Koodak" pitchFamily="2" charset="-78"/>
              </a:defRPr>
            </a:lvl3pPr>
            <a:lvl4pPr algn="justLow">
              <a:defRPr b="1">
                <a:cs typeface="2  Koodak" pitchFamily="2" charset="-78"/>
              </a:defRPr>
            </a:lvl4pPr>
            <a:lvl5pPr algn="justLow">
              <a:defRPr b="1">
                <a:cs typeface="2  Koodak" pitchFamily="2" charset="-78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3D30A-72FB-444A-B51C-670A45FA1D5D}" type="datetime8">
              <a:rPr lang="fa-IR" smtClean="0"/>
              <a:pPr/>
              <a:t>سپتامبر 5،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9552E-46F5-4F26-8C1E-B3E189935E9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>
              <a:defRPr sz="3600" u="none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D5D57D-305B-4436-8650-A9E434DB49AC}" type="datetime8">
              <a:rPr lang="fa-IR" smtClean="0"/>
              <a:pPr/>
              <a:t>سپتامبر 5، 16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79552E-46F5-4F26-8C1E-B3E189935E9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med">
    <p:wheel spokes="1"/>
  </p:transition>
  <p:hf hdr="0" ftr="0" dt="0"/>
  <p:txStyles>
    <p:titleStyle>
      <a:lvl1pPr algn="l" rtl="1" eaLnBrk="1" latinLnBrk="0" hangingPunct="1">
        <a:spcBef>
          <a:spcPct val="0"/>
        </a:spcBef>
        <a:buNone/>
        <a:defRPr kumimoji="0" sz="3600" b="1" u="none" kern="1200">
          <a:solidFill>
            <a:srgbClr val="C00000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2  Titr" pitchFamily="2" charset="-78"/>
        </a:defRPr>
      </a:lvl1pPr>
      <a:extLst/>
    </p:titleStyle>
    <p:bodyStyle>
      <a:lvl1pPr marL="365760" indent="-256032" algn="justLow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b="1" kern="1200">
          <a:solidFill>
            <a:schemeClr val="tx1"/>
          </a:solidFill>
          <a:latin typeface="+mn-lt"/>
          <a:ea typeface="+mn-ea"/>
          <a:cs typeface="2  Koodak" pitchFamily="2" charset="-78"/>
        </a:defRPr>
      </a:lvl1pPr>
      <a:lvl2pPr marL="621792" indent="-228600" algn="justLow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b="1" kern="1200">
          <a:solidFill>
            <a:schemeClr val="tx1"/>
          </a:solidFill>
          <a:latin typeface="+mn-lt"/>
          <a:ea typeface="+mn-ea"/>
          <a:cs typeface="2  Koodak" pitchFamily="2" charset="-78"/>
        </a:defRPr>
      </a:lvl2pPr>
      <a:lvl3pPr marL="859536" indent="-228600" algn="justLow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b="1" kern="1200">
          <a:solidFill>
            <a:schemeClr val="tx1"/>
          </a:solidFill>
          <a:latin typeface="+mn-lt"/>
          <a:ea typeface="+mn-ea"/>
          <a:cs typeface="2  Koodak" pitchFamily="2" charset="-78"/>
        </a:defRPr>
      </a:lvl3pPr>
      <a:lvl4pPr marL="1143000" indent="-228600" algn="justLow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b="1" kern="1200">
          <a:solidFill>
            <a:schemeClr val="tx1"/>
          </a:solidFill>
          <a:latin typeface="+mn-lt"/>
          <a:ea typeface="+mn-ea"/>
          <a:cs typeface="2  Koodak" pitchFamily="2" charset="-78"/>
        </a:defRPr>
      </a:lvl4pPr>
      <a:lvl5pPr marL="1371600" indent="-228600" algn="justLow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b="1" kern="1200">
          <a:solidFill>
            <a:schemeClr val="tx1"/>
          </a:solidFill>
          <a:latin typeface="+mn-lt"/>
          <a:ea typeface="+mn-ea"/>
          <a:cs typeface="2  Koodak" pitchFamily="2" charset="-78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307183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endParaRPr lang="fa-IR" sz="3200" b="1" dirty="0">
              <a:cs typeface="2  Tit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52E-46F5-4F26-8C1E-B3E189935E95}" type="slidenum">
              <a:rPr lang="fa-IR" sz="2000" smtClean="0"/>
              <a:pPr/>
              <a:t>1</a:t>
            </a:fld>
            <a:endParaRPr lang="fa-IR" sz="2000" dirty="0"/>
          </a:p>
        </p:txBody>
      </p:sp>
      <p:pic>
        <p:nvPicPr>
          <p:cNvPr id="5" name="Content Placeholder 5" descr="45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786" y="357166"/>
            <a:ext cx="7643866" cy="5929354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52E-46F5-4F26-8C1E-B3E189935E95}" type="slidenum">
              <a:rPr lang="fa-IR" smtClean="0"/>
              <a:pPr/>
              <a:t>10</a:t>
            </a:fld>
            <a:endParaRPr lang="fa-IR"/>
          </a:p>
        </p:txBody>
      </p:sp>
      <p:pic>
        <p:nvPicPr>
          <p:cNvPr id="4098" name="Picture 2" descr="G:\پاورپوینت\بولتن بریده جراید\تصویر نسخه موبایلی بولتن از آغاز تا پایان\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6672"/>
            <a:ext cx="4392487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38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52E-46F5-4F26-8C1E-B3E189935E95}" type="slidenum">
              <a:rPr lang="fa-IR" smtClean="0"/>
              <a:pPr/>
              <a:t>11</a:t>
            </a:fld>
            <a:endParaRPr lang="fa-IR"/>
          </a:p>
        </p:txBody>
      </p:sp>
      <p:pic>
        <p:nvPicPr>
          <p:cNvPr id="5122" name="Picture 2" descr="G:\پاورپوینت\بولتن بریده جراید\تصویر نسخه موبایلی بولتن از آغاز تا پایان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548680"/>
            <a:ext cx="5184576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52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52E-46F5-4F26-8C1E-B3E189935E95}" type="slidenum">
              <a:rPr lang="fa-IR" smtClean="0"/>
              <a:pPr/>
              <a:t>12</a:t>
            </a:fld>
            <a:endParaRPr lang="fa-I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6146" name="Picture 2" descr="G:\پاورپوینت\بولتن بریده جراید\تصویر نسخه موبایلی بولتن از آغاز تا پایان\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1481138"/>
            <a:ext cx="3960440" cy="482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67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52E-46F5-4F26-8C1E-B3E189935E95}" type="slidenum">
              <a:rPr lang="fa-IR" smtClean="0"/>
              <a:pPr/>
              <a:t>13</a:t>
            </a:fld>
            <a:endParaRPr lang="fa-IR"/>
          </a:p>
        </p:txBody>
      </p:sp>
      <p:pic>
        <p:nvPicPr>
          <p:cNvPr id="7170" name="Picture 2" descr="G:\پاورپوینت\بولتن بریده جراید\تصویر نسخه موبایلی بولتن از آغاز تا پایان\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332656"/>
            <a:ext cx="4608513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70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52E-46F5-4F26-8C1E-B3E189935E95}" type="slidenum">
              <a:rPr lang="fa-IR" smtClean="0"/>
              <a:pPr/>
              <a:t>14</a:t>
            </a:fld>
            <a:endParaRPr lang="fa-I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8194" name="Picture 2" descr="G:\پاورپوینت\بولتن بریده جراید\تصویر نسخه موبایلی بولتن از آغاز تا پایان\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1481138"/>
            <a:ext cx="4032448" cy="497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94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52E-46F5-4F26-8C1E-B3E189935E95}" type="slidenum">
              <a:rPr lang="fa-IR" smtClean="0"/>
              <a:pPr/>
              <a:t>15</a:t>
            </a:fld>
            <a:endParaRPr lang="fa-IR"/>
          </a:p>
        </p:txBody>
      </p:sp>
      <p:pic>
        <p:nvPicPr>
          <p:cNvPr id="9218" name="Picture 2" descr="G:\پاورپوینت\بولتن بریده جراید\تصویر نسخه موبایلی بولتن از آغاز تا پایان\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76672"/>
            <a:ext cx="5472608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09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52E-46F5-4F26-8C1E-B3E189935E95}" type="slidenum">
              <a:rPr lang="fa-IR" smtClean="0"/>
              <a:pPr/>
              <a:t>16</a:t>
            </a:fld>
            <a:endParaRPr lang="fa-IR"/>
          </a:p>
        </p:txBody>
      </p:sp>
      <p:pic>
        <p:nvPicPr>
          <p:cNvPr id="10242" name="Picture 2" descr="G:\پاورپوینت\بولتن بریده جراید\تصویر نسخه موبایلی بولتن از آغاز تا پایان\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6672"/>
            <a:ext cx="4464496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05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rrangement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9525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30000"/>
              </a:lnSpc>
              <a:buNone/>
            </a:pPr>
            <a:endParaRPr lang="fa-IR" sz="4400" dirty="0" smtClean="0">
              <a:solidFill>
                <a:srgbClr val="C00000"/>
              </a:solidFill>
              <a:cs typeface="2  Mehr" pitchFamily="2" charset="-78"/>
            </a:endParaRPr>
          </a:p>
          <a:p>
            <a:pPr algn="ctr">
              <a:lnSpc>
                <a:spcPct val="130000"/>
              </a:lnSpc>
              <a:buNone/>
            </a:pPr>
            <a:endParaRPr lang="fa-IR" sz="4400" dirty="0" smtClean="0">
              <a:solidFill>
                <a:srgbClr val="C00000"/>
              </a:solidFill>
              <a:cs typeface="2  Mehr" pitchFamily="2" charset="-78"/>
            </a:endParaRPr>
          </a:p>
          <a:p>
            <a:pPr algn="ctr">
              <a:lnSpc>
                <a:spcPct val="130000"/>
              </a:lnSpc>
              <a:buNone/>
            </a:pPr>
            <a:endParaRPr lang="fa-IR" sz="4400" dirty="0">
              <a:solidFill>
                <a:srgbClr val="C00000"/>
              </a:solidFill>
              <a:cs typeface="2  Meh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52E-46F5-4F26-8C1E-B3E189935E95}" type="slidenum">
              <a:rPr lang="fa-IR" smtClean="0"/>
              <a:pPr/>
              <a:t>17</a:t>
            </a:fld>
            <a:endParaRPr lang="fa-IR"/>
          </a:p>
        </p:txBody>
      </p:sp>
      <p:sp>
        <p:nvSpPr>
          <p:cNvPr id="2" name="Rectangle 1"/>
          <p:cNvSpPr/>
          <p:nvPr/>
        </p:nvSpPr>
        <p:spPr>
          <a:xfrm>
            <a:off x="905971" y="683844"/>
            <a:ext cx="7200800" cy="955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fa-IR" altLang="fa-IR" sz="6600" dirty="0">
                <a:solidFill>
                  <a:srgbClr val="002060"/>
                </a:solidFill>
                <a:cs typeface="B Titr" pitchFamily="2" charset="-78"/>
              </a:rPr>
              <a:t>پاینده </a:t>
            </a:r>
            <a:r>
              <a:rPr lang="fa-IR" altLang="fa-IR" sz="6600" dirty="0" smtClean="0">
                <a:solidFill>
                  <a:srgbClr val="002060"/>
                </a:solidFill>
                <a:cs typeface="B Titr" pitchFamily="2" charset="-78"/>
              </a:rPr>
              <a:t>باشید</a:t>
            </a:r>
            <a:endParaRPr lang="fa-IR" altLang="fa-IR" sz="6600" dirty="0">
              <a:solidFill>
                <a:srgbClr val="002060"/>
              </a:solidFill>
              <a:cs typeface="B Titr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5911850" y="3200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59253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09728" indent="0">
              <a:buNone/>
            </a:pPr>
            <a:endParaRPr lang="fa-IR" sz="48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109728" indent="0" algn="ctr">
              <a:buNone/>
            </a:pPr>
            <a:endParaRPr lang="fa-IR" sz="48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109728" indent="0" algn="ctr">
              <a:buNone/>
            </a:pPr>
            <a:r>
              <a:rPr lang="fa-IR" sz="9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Titr" panose="00000700000000000000" pitchFamily="2" charset="-78"/>
              </a:rPr>
              <a:t>محافظت از فرصت های ارتباطی</a:t>
            </a:r>
          </a:p>
          <a:p>
            <a:pPr marL="109728" indent="0" algn="ctr">
              <a:buNone/>
            </a:pPr>
            <a:endParaRPr lang="fa-IR" sz="5400" u="sng" cap="all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2  Titr"/>
              <a:cs typeface="B Titr" panose="00000700000000000000" pitchFamily="2" charset="-78"/>
            </a:endParaRPr>
          </a:p>
          <a:p>
            <a:pPr marL="109728" indent="0" algn="ctr">
              <a:buNone/>
            </a:pPr>
            <a:endParaRPr lang="fa-IR" sz="5400" u="sng" cap="all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2  Titr"/>
              <a:cs typeface="B Titr" panose="00000700000000000000" pitchFamily="2" charset="-78"/>
            </a:endParaRPr>
          </a:p>
          <a:p>
            <a:pPr marL="109728" indent="0" algn="ctr">
              <a:buNone/>
            </a:pPr>
            <a:endParaRPr lang="fa-IR" sz="5400" u="sng" cap="all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2  Titr"/>
              <a:cs typeface="B Titr" panose="00000700000000000000" pitchFamily="2" charset="-78"/>
            </a:endParaRPr>
          </a:p>
          <a:p>
            <a:pPr marL="109728" indent="0" algn="l">
              <a:buNone/>
            </a:pPr>
            <a:endParaRPr lang="fa-IR" sz="41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2  Titr"/>
              <a:cs typeface="B Jadid" panose="00000700000000000000" pitchFamily="2" charset="-78"/>
            </a:endParaRPr>
          </a:p>
          <a:p>
            <a:pPr marL="109728" indent="0" algn="ctr">
              <a:buNone/>
            </a:pPr>
            <a:r>
              <a:rPr lang="fa-IR" sz="4800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2  Titr"/>
                <a:cs typeface="B Titr" panose="00000700000000000000" pitchFamily="2" charset="-78"/>
              </a:rPr>
              <a:t> </a:t>
            </a:r>
            <a:endParaRPr lang="fa-IR" sz="4800" u="sng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2  Titr"/>
              <a:cs typeface="B Titr" panose="00000700000000000000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52E-46F5-4F26-8C1E-B3E189935E95}" type="slidenum">
              <a:rPr lang="fa-IR" sz="2000" smtClean="0"/>
              <a:pPr/>
              <a:t>2</a:t>
            </a:fld>
            <a:endParaRPr lang="fa-IR" sz="2000" dirty="0"/>
          </a:p>
        </p:txBody>
      </p:sp>
      <p:pic>
        <p:nvPicPr>
          <p:cNvPr id="9" name="Picture 3" descr="iran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764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iran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7562" y="0"/>
            <a:ext cx="19764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79512" y="4077072"/>
            <a:ext cx="6336704" cy="216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fa-IR" sz="3200" b="1" cap="all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2  Titr"/>
                <a:cs typeface="B Jadid" panose="00000700000000000000" pitchFamily="2" charset="-78"/>
              </a:rPr>
              <a:t>اولین </a:t>
            </a:r>
            <a:r>
              <a:rPr lang="fa-IR" sz="3200" b="1" cap="all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2  Titr"/>
                <a:cs typeface="B Jadid" panose="00000700000000000000" pitchFamily="2" charset="-78"/>
              </a:rPr>
              <a:t>رخدادملی بررسی مسائل و چالش های روابط عمومی ایران </a:t>
            </a:r>
          </a:p>
          <a:p>
            <a:pPr marL="10972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fa-IR" sz="3200" b="1" cap="all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2  Titr"/>
                <a:cs typeface="B Jadid" panose="00000700000000000000" pitchFamily="2" charset="-78"/>
              </a:rPr>
              <a:t>دکتر داود نعمتی انارکی</a:t>
            </a:r>
          </a:p>
          <a:p>
            <a:pPr marL="10972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fa-IR" sz="3200" b="1" cap="all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2  Titr"/>
                <a:cs typeface="B Jadid" panose="00000700000000000000" pitchFamily="2" charset="-78"/>
              </a:rPr>
              <a:t>15 شهریور 1395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fa-IR" sz="3600" dirty="0">
                <a:solidFill>
                  <a:srgbClr val="002060"/>
                </a:solidFill>
                <a:cs typeface="B Mitra" panose="00000400000000000000" pitchFamily="2" charset="-78"/>
              </a:rPr>
              <a:t>از مهم‌ترین موضوعاتی که می‌توان در مدیریت روابط‌عمومی جست‌وجو </a:t>
            </a:r>
            <a:r>
              <a:rPr lang="fa-IR" sz="3600" dirty="0" smtClean="0">
                <a:solidFill>
                  <a:srgbClr val="002060"/>
                </a:solidFill>
                <a:cs typeface="B Mitra" panose="00000400000000000000" pitchFamily="2" charset="-78"/>
              </a:rPr>
              <a:t>کرد، </a:t>
            </a:r>
            <a:r>
              <a:rPr lang="fa-IR" sz="3600" dirty="0">
                <a:solidFill>
                  <a:srgbClr val="002060"/>
                </a:solidFill>
                <a:cs typeface="B Mitra" panose="00000400000000000000" pitchFamily="2" charset="-78"/>
              </a:rPr>
              <a:t>استراتژی ارتباطی روابط‌عمومی با دیگر بخش‌های درون‌سازمانی و تعامل با بخش‌های برون سازمانی است</a:t>
            </a:r>
            <a:r>
              <a:rPr lang="en-US" sz="3600" dirty="0">
                <a:solidFill>
                  <a:srgbClr val="002060"/>
                </a:solidFill>
                <a:cs typeface="B Mitra" panose="00000400000000000000" pitchFamily="2" charset="-78"/>
              </a:rPr>
              <a:t>.</a:t>
            </a:r>
            <a:br>
              <a:rPr lang="en-US" sz="3600" dirty="0">
                <a:solidFill>
                  <a:srgbClr val="002060"/>
                </a:solidFill>
                <a:cs typeface="B Mitra" panose="00000400000000000000" pitchFamily="2" charset="-78"/>
              </a:rPr>
            </a:br>
            <a:r>
              <a:rPr lang="fa-IR" sz="3600" dirty="0">
                <a:solidFill>
                  <a:srgbClr val="002060"/>
                </a:solidFill>
                <a:cs typeface="B Mitra" panose="00000400000000000000" pitchFamily="2" charset="-78"/>
              </a:rPr>
              <a:t>بهره‌گیری از همه ظرفیت‌های ارتباطی موجود می‌تواند یک سازمان را در یک تعامل مقتدرانه با جامعه قرار داده که در نهایت به رضایت دو سویه سازمان و گروه‌های </a:t>
            </a:r>
            <a:r>
              <a:rPr lang="fa-IR" sz="3600" dirty="0" smtClean="0">
                <a:solidFill>
                  <a:srgbClr val="002060"/>
                </a:solidFill>
                <a:cs typeface="B Mitra" panose="00000400000000000000" pitchFamily="2" charset="-78"/>
              </a:rPr>
              <a:t>ذینفع </a:t>
            </a:r>
            <a:r>
              <a:rPr lang="fa-IR" sz="3600" dirty="0">
                <a:solidFill>
                  <a:srgbClr val="002060"/>
                </a:solidFill>
                <a:cs typeface="B Mitra" panose="00000400000000000000" pitchFamily="2" charset="-78"/>
              </a:rPr>
              <a:t>منجر می‌شود.</a:t>
            </a:r>
            <a:endParaRPr lang="fa-IR" sz="3600" dirty="0" smtClean="0">
              <a:solidFill>
                <a:srgbClr val="002060"/>
              </a:solidFill>
              <a:cs typeface="B Mitra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52E-46F5-4F26-8C1E-B3E189935E95}" type="slidenum">
              <a:rPr lang="fa-IR" sz="2000" smtClean="0"/>
              <a:pPr/>
              <a:t>3</a:t>
            </a:fld>
            <a:endParaRPr lang="fa-IR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Low"/>
            <a:r>
              <a:rPr lang="fa-IR" sz="4400" dirty="0">
                <a:solidFill>
                  <a:srgbClr val="FF0000"/>
                </a:solidFill>
                <a:effectLst/>
                <a:cs typeface="B Jadid" panose="00000700000000000000" pitchFamily="2" charset="-78"/>
              </a:rPr>
              <a:t>فرصت‌های ارتباطی چیست که باید از آن محافظت شود؟</a:t>
            </a:r>
            <a:endParaRPr lang="fa-IR" sz="4400" dirty="0">
              <a:solidFill>
                <a:srgbClr val="FF0000"/>
              </a:solidFill>
              <a:cs typeface="B Jad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221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fa-IR" sz="3600" dirty="0">
                <a:solidFill>
                  <a:srgbClr val="002060"/>
                </a:solidFill>
                <a:cs typeface="B Mitra" panose="00000400000000000000" pitchFamily="2" charset="-78"/>
              </a:rPr>
              <a:t>در واقع هر سازمانی به دلیل ماهیت وجودی‌اش </a:t>
            </a:r>
            <a:r>
              <a:rPr lang="fa-IR" sz="3600" dirty="0" smtClean="0">
                <a:solidFill>
                  <a:srgbClr val="002060"/>
                </a:solidFill>
                <a:cs typeface="B Mitra" panose="00000400000000000000" pitchFamily="2" charset="-78"/>
              </a:rPr>
              <a:t>و مأموریت‌هایی </a:t>
            </a:r>
            <a:r>
              <a:rPr lang="fa-IR" sz="3600" dirty="0">
                <a:solidFill>
                  <a:srgbClr val="002060"/>
                </a:solidFill>
                <a:cs typeface="B Mitra" panose="00000400000000000000" pitchFamily="2" charset="-78"/>
              </a:rPr>
              <a:t>که برایش تعریف شده، </a:t>
            </a:r>
            <a:r>
              <a:rPr lang="fa-IR" sz="3600" dirty="0" smtClean="0">
                <a:solidFill>
                  <a:srgbClr val="002060"/>
                </a:solidFill>
                <a:cs typeface="B Mitra" panose="00000400000000000000" pitchFamily="2" charset="-78"/>
              </a:rPr>
              <a:t>ازفرصت‌هایی </a:t>
            </a:r>
            <a:r>
              <a:rPr lang="fa-IR" sz="3600" dirty="0">
                <a:solidFill>
                  <a:srgbClr val="002060"/>
                </a:solidFill>
                <a:cs typeface="B Mitra" panose="00000400000000000000" pitchFamily="2" charset="-78"/>
              </a:rPr>
              <a:t>بهره‌مند است که اگر این فرصت‌ها را به </a:t>
            </a:r>
            <a:r>
              <a:rPr lang="fa-IR" sz="3600" dirty="0" smtClean="0">
                <a:solidFill>
                  <a:srgbClr val="002060"/>
                </a:solidFill>
                <a:cs typeface="B Mitra" panose="00000400000000000000" pitchFamily="2" charset="-78"/>
              </a:rPr>
              <a:t>خوبی شناسایی </a:t>
            </a:r>
            <a:r>
              <a:rPr lang="fa-IR" sz="3600" dirty="0">
                <a:solidFill>
                  <a:srgbClr val="002060"/>
                </a:solidFill>
                <a:cs typeface="B Mitra" panose="00000400000000000000" pitchFamily="2" charset="-78"/>
              </a:rPr>
              <a:t>و استفاده کند، با کمترین چالش </a:t>
            </a:r>
            <a:r>
              <a:rPr lang="fa-IR" sz="3600" dirty="0" smtClean="0">
                <a:solidFill>
                  <a:srgbClr val="002060"/>
                </a:solidFill>
                <a:cs typeface="B Mitra" panose="00000400000000000000" pitchFamily="2" charset="-78"/>
              </a:rPr>
              <a:t>روبرو می‌شود</a:t>
            </a:r>
            <a:r>
              <a:rPr lang="fa-IR" sz="3600" dirty="0">
                <a:solidFill>
                  <a:srgbClr val="002060"/>
                </a:solidFill>
                <a:cs typeface="B Mitra" panose="00000400000000000000" pitchFamily="2" charset="-78"/>
              </a:rPr>
              <a:t>. مهمترین این فرصت‌ها «</a:t>
            </a:r>
            <a:r>
              <a:rPr lang="fa-IR" sz="3600" dirty="0" smtClean="0">
                <a:solidFill>
                  <a:srgbClr val="002060"/>
                </a:solidFill>
                <a:cs typeface="B Mitra" panose="00000400000000000000" pitchFamily="2" charset="-78"/>
              </a:rPr>
              <a:t>فرصت‌های ارتباطی</a:t>
            </a:r>
            <a:r>
              <a:rPr lang="fa-IR" sz="3600" dirty="0">
                <a:solidFill>
                  <a:srgbClr val="002060"/>
                </a:solidFill>
                <a:cs typeface="B Mitra" panose="00000400000000000000" pitchFamily="2" charset="-78"/>
              </a:rPr>
              <a:t>» است که باید آن </a:t>
            </a:r>
            <a:r>
              <a:rPr lang="fa-IR" sz="3600" dirty="0" smtClean="0">
                <a:solidFill>
                  <a:srgbClr val="002060"/>
                </a:solidFill>
                <a:cs typeface="B Mitra" panose="00000400000000000000" pitchFamily="2" charset="-78"/>
              </a:rPr>
              <a:t>را شناسایی کند، پدیدآورد </a:t>
            </a:r>
            <a:r>
              <a:rPr lang="fa-IR" sz="3600" dirty="0">
                <a:solidFill>
                  <a:srgbClr val="002060"/>
                </a:solidFill>
                <a:cs typeface="B Mitra" panose="00000400000000000000" pitchFamily="2" charset="-78"/>
              </a:rPr>
              <a:t>و سپس محافظت کند.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52E-46F5-4F26-8C1E-B3E189935E95}" type="slidenum">
              <a:rPr lang="fa-IR" sz="2000" smtClean="0"/>
              <a:pPr/>
              <a:t>4</a:t>
            </a:fld>
            <a:endParaRPr lang="fa-IR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704940"/>
              </p:ext>
            </p:extLst>
          </p:nvPr>
        </p:nvGraphicFramePr>
        <p:xfrm>
          <a:off x="467544" y="476672"/>
          <a:ext cx="8229600" cy="57881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229600"/>
              </a:tblGrid>
              <a:tr h="5788144">
                <a:tc>
                  <a:txBody>
                    <a:bodyPr/>
                    <a:lstStyle/>
                    <a:p>
                      <a:pPr algn="justLow" rtl="1"/>
                      <a:endParaRPr kumimoji="0" lang="fa-IR" sz="2800" b="1" kern="12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algn="justLow" rtl="1"/>
                      <a:r>
                        <a:rPr kumimoji="0" lang="fa-IR" sz="30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فرصت های ارتباطی از یک منظر همان جریان ارتباطی است که</a:t>
                      </a:r>
                      <a:r>
                        <a:rPr kumimoji="0" lang="fa-IR" sz="3000" b="1" kern="12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 </a:t>
                      </a:r>
                      <a:r>
                        <a:rPr kumimoji="0" lang="fa-IR" sz="30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روابط‌عمومی‌ها باید تعریف کنند و شکل دهند، اما </a:t>
                      </a:r>
                      <a:r>
                        <a:rPr kumimoji="0" lang="fa-IR" sz="3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«محافظت از فرصت‌های ارتباطی»</a:t>
                      </a:r>
                      <a:r>
                        <a:rPr kumimoji="0" lang="fa-IR" sz="3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 </a:t>
                      </a:r>
                      <a:r>
                        <a:rPr kumimoji="0" lang="fa-IR" sz="30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از منظری حرفه‌ای‌</a:t>
                      </a:r>
                      <a:r>
                        <a:rPr kumimoji="0" lang="fa-IR" sz="3000" b="1" kern="12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 </a:t>
                      </a:r>
                      <a:r>
                        <a:rPr kumimoji="0" lang="fa-IR" sz="30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روندی است</a:t>
                      </a:r>
                      <a:r>
                        <a:rPr kumimoji="0" lang="fa-IR" sz="3000" b="1" kern="12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 </a:t>
                      </a:r>
                      <a:r>
                        <a:rPr kumimoji="0" lang="fa-IR" sz="30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که این جریان ارتباطی استمرار یابد و روزبه‌روز تقویت شود. </a:t>
                      </a:r>
                    </a:p>
                    <a:p>
                      <a:pPr algn="justLow" rtl="1"/>
                      <a:r>
                        <a:rPr kumimoji="0" lang="fa-IR" sz="30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یک مثال ؛ اگر شما با مشتریان و مخاطبان خود ارتباطی را شکل دهید، این ارتباط زمانی نتیجه بخش خواهد بود که اولاً استمرار یابد و درثانی طرف مقابل پی ببرد که این جریان ارتباطی یک جریان اثربخش است، در چنین شرایطی ارتباطش را با شما ادامه خواهد داد و از آن به نیکی یاد می‌کند.</a:t>
                      </a:r>
                      <a:r>
                        <a:rPr kumimoji="0" lang="fa-IR" sz="3000" b="1" kern="12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 </a:t>
                      </a:r>
                      <a:r>
                        <a:rPr kumimoji="0" lang="fa-IR" sz="30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در واقع آنچه که شکل گرفته، پدید آمدن جریان ارتباطی است که اگر به خوبی استمرار یابد، از این فرصت ارتباطی محافظت شده است.</a:t>
                      </a:r>
                      <a:endParaRPr kumimoji="0" lang="en-US" sz="3000" b="1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52E-46F5-4F26-8C1E-B3E189935E95}" type="slidenum">
              <a:rPr lang="fa-IR" sz="2000" smtClean="0"/>
              <a:pPr/>
              <a:t>5</a:t>
            </a:fld>
            <a:endParaRPr lang="fa-IR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889432"/>
              </p:ext>
            </p:extLst>
          </p:nvPr>
        </p:nvGraphicFramePr>
        <p:xfrm>
          <a:off x="457200" y="1481138"/>
          <a:ext cx="8229600" cy="475617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229600"/>
              </a:tblGrid>
              <a:tr h="4756174">
                <a:tc>
                  <a:txBody>
                    <a:bodyPr/>
                    <a:lstStyle/>
                    <a:p>
                      <a:pPr marL="0" lvl="0" algn="r" defTabSz="914400" rtl="1" eaLnBrk="1" latinLnBrk="0" hangingPunct="1"/>
                      <a:r>
                        <a:rPr kumimoji="0" lang="fa-I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</a:t>
                      </a:r>
                      <a:br>
                        <a:rPr kumimoji="0" lang="fa-I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a-I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a-IR" sz="20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52E-46F5-4F26-8C1E-B3E189935E95}" type="slidenum">
              <a:rPr lang="fa-IR" smtClean="0"/>
              <a:pPr/>
              <a:t>6</a:t>
            </a:fld>
            <a:endParaRPr lang="fa-I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dirty="0" smtClean="0">
                <a:solidFill>
                  <a:srgbClr val="FF0000"/>
                </a:solidFill>
                <a:cs typeface="B Jadid" panose="00000700000000000000" pitchFamily="2" charset="-78"/>
              </a:rPr>
              <a:t>چگونگی محافظت از فرصت های ارتباطی</a:t>
            </a:r>
            <a:endParaRPr lang="fa-IR" dirty="0">
              <a:solidFill>
                <a:srgbClr val="FF0000"/>
              </a:solidFill>
              <a:cs typeface="B Jadid" panose="000007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87008" y="3284984"/>
            <a:ext cx="228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/>
            <a:r>
              <a:rPr lang="fa-IR" sz="2000" b="1" dirty="0">
                <a:solidFill>
                  <a:srgbClr val="FFFF00"/>
                </a:solidFill>
                <a:cs typeface="B Titr" panose="00000700000000000000" pitchFamily="2" charset="-78"/>
              </a:rPr>
              <a:t>هر جریان ارتباطی را یک فرصت ارتباطی بدانیم</a:t>
            </a:r>
            <a:endParaRPr lang="fa-IR" sz="20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7130008" y="2204864"/>
            <a:ext cx="78864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72000" y="1916832"/>
            <a:ext cx="0" cy="10967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993304" y="213285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294112" y="3284984"/>
            <a:ext cx="228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Low"/>
            <a:r>
              <a:rPr lang="fa-IR" sz="2000" b="1" dirty="0">
                <a:solidFill>
                  <a:srgbClr val="002060"/>
                </a:solidFill>
                <a:cs typeface="B Titr" panose="00000700000000000000" pitchFamily="2" charset="-78"/>
              </a:rPr>
              <a:t>استفاده از ابزارهای نوین </a:t>
            </a:r>
            <a:r>
              <a:rPr lang="fa-IR" sz="20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ارتباطی را فرصت‌های </a:t>
            </a:r>
            <a:r>
              <a:rPr lang="fa-IR" sz="2000" b="1" dirty="0">
                <a:solidFill>
                  <a:srgbClr val="002060"/>
                </a:solidFill>
                <a:cs typeface="B Titr" panose="00000700000000000000" pitchFamily="2" charset="-78"/>
              </a:rPr>
              <a:t>ارتباطی </a:t>
            </a:r>
            <a:r>
              <a:rPr lang="fa-IR" sz="20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بدانیم</a:t>
            </a:r>
            <a:endParaRPr lang="fa-IR" sz="2000" b="1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3568" y="3284984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Low"/>
            <a:r>
              <a:rPr lang="fa-IR" sz="2000" b="1" dirty="0" smtClean="0">
                <a:solidFill>
                  <a:srgbClr val="FFFF00"/>
                </a:solidFill>
                <a:cs typeface="B Titr" panose="00000700000000000000" pitchFamily="2" charset="-78"/>
              </a:rPr>
              <a:t>برای استمرار ارتباطات برنامه ریزی کنیم</a:t>
            </a:r>
            <a:endParaRPr lang="fa-IR" sz="20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045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88052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52E-46F5-4F26-8C1E-B3E189935E95}" type="slidenum">
              <a:rPr lang="fa-IR" smtClean="0"/>
              <a:pPr/>
              <a:t>7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Low"/>
            <a:r>
              <a:rPr lang="fa-IR" dirty="0">
                <a:solidFill>
                  <a:srgbClr val="FF0000"/>
                </a:solidFill>
                <a:effectLst/>
                <a:cs typeface="B Jadid" panose="00000700000000000000" pitchFamily="2" charset="-78"/>
              </a:rPr>
              <a:t>آیا روابط‌عمومی‌ها توانسته‌اند جریان ارتباطی خود را </a:t>
            </a:r>
            <a:r>
              <a:rPr lang="fa-IR" dirty="0" smtClean="0">
                <a:solidFill>
                  <a:srgbClr val="FF0000"/>
                </a:solidFill>
                <a:effectLst/>
                <a:cs typeface="B Jadid" panose="00000700000000000000" pitchFamily="2" charset="-78"/>
              </a:rPr>
              <a:t>تعریف </a:t>
            </a:r>
            <a:r>
              <a:rPr lang="fa-IR" dirty="0">
                <a:solidFill>
                  <a:srgbClr val="FF0000"/>
                </a:solidFill>
                <a:effectLst/>
                <a:cs typeface="B Jadid" panose="00000700000000000000" pitchFamily="2" charset="-78"/>
              </a:rPr>
              <a:t>و </a:t>
            </a:r>
            <a:r>
              <a:rPr lang="fa-IR" dirty="0" smtClean="0">
                <a:solidFill>
                  <a:srgbClr val="FF0000"/>
                </a:solidFill>
                <a:effectLst/>
                <a:cs typeface="B Jadid" panose="00000700000000000000" pitchFamily="2" charset="-78"/>
              </a:rPr>
              <a:t>محافظت </a:t>
            </a:r>
            <a:r>
              <a:rPr lang="fa-IR" dirty="0">
                <a:solidFill>
                  <a:srgbClr val="FF0000"/>
                </a:solidFill>
                <a:effectLst/>
                <a:cs typeface="B Jadid" panose="00000700000000000000" pitchFamily="2" charset="-78"/>
              </a:rPr>
              <a:t>کنند</a:t>
            </a:r>
            <a:r>
              <a:rPr lang="fa-IR" dirty="0" smtClean="0">
                <a:solidFill>
                  <a:srgbClr val="FF0000"/>
                </a:solidFill>
                <a:effectLst/>
                <a:cs typeface="B Jadid" panose="00000700000000000000" pitchFamily="2" charset="-78"/>
              </a:rPr>
              <a:t>؟ </a:t>
            </a:r>
            <a:endParaRPr lang="fa-IR" dirty="0">
              <a:solidFill>
                <a:srgbClr val="FF0000"/>
              </a:solidFill>
              <a:cs typeface="B Jadid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6343" y="1844824"/>
            <a:ext cx="47525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>
              <a:spcBef>
                <a:spcPct val="0"/>
              </a:spcBef>
            </a:pPr>
            <a:endParaRPr lang="fa-IR" sz="3600" b="1" dirty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cs typeface="B Jadid" panose="00000700000000000000" pitchFamily="2" charset="-78"/>
            </a:endParaRPr>
          </a:p>
          <a:p>
            <a:pPr lvl="0" algn="justLow">
              <a:spcBef>
                <a:spcPct val="0"/>
              </a:spcBef>
            </a:pPr>
            <a:endParaRPr lang="fa-IR" sz="3600" b="1" dirty="0" smtClean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cs typeface="B Jadid" panose="00000700000000000000" pitchFamily="2" charset="-78"/>
            </a:endParaRPr>
          </a:p>
          <a:p>
            <a:pPr lvl="0" algn="justLow">
              <a:spcBef>
                <a:spcPct val="0"/>
              </a:spcBef>
            </a:pPr>
            <a:endParaRPr lang="fa-IR" sz="3600" b="1" dirty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cs typeface="B Jadid" panose="00000700000000000000" pitchFamily="2" charset="-78"/>
            </a:endParaRPr>
          </a:p>
          <a:p>
            <a:pPr lvl="0" algn="justLow">
              <a:spcBef>
                <a:spcPct val="0"/>
              </a:spcBef>
            </a:pPr>
            <a:endParaRPr lang="fa-IR" sz="3600" b="1" dirty="0" smtClean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cs typeface="B Jadid" panose="00000700000000000000" pitchFamily="2" charset="-78"/>
            </a:endParaRPr>
          </a:p>
          <a:p>
            <a:pPr lvl="0" algn="justLow">
              <a:spcBef>
                <a:spcPct val="0"/>
              </a:spcBef>
            </a:pPr>
            <a:endParaRPr lang="fa-IR" sz="3600" b="1" dirty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cs typeface="B Jadid" panose="00000700000000000000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2146343" y="2060848"/>
            <a:ext cx="5017945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fa-IR" sz="16600" b="1" dirty="0" smtClean="0">
                <a:solidFill>
                  <a:srgbClr val="FFFF00"/>
                </a:solidFill>
                <a:cs typeface="B Jadid" panose="00000700000000000000" pitchFamily="2" charset="-78"/>
              </a:rPr>
              <a:t>خیر</a:t>
            </a:r>
            <a:endParaRPr lang="fa-IR" sz="16600" b="1" dirty="0">
              <a:solidFill>
                <a:srgbClr val="FFFF00"/>
              </a:solidFill>
              <a:cs typeface="B Jad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196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858285"/>
              </p:ext>
            </p:extLst>
          </p:nvPr>
        </p:nvGraphicFramePr>
        <p:xfrm>
          <a:off x="457200" y="1481138"/>
          <a:ext cx="8229600" cy="5212080"/>
        </p:xfrm>
        <a:graphic>
          <a:graphicData uri="http://schemas.openxmlformats.org/drawingml/2006/table">
            <a:tbl>
              <a:tblPr rtl="1" firstRow="1" bandRow="1">
                <a:tableStyleId>{306799F8-075E-4A3A-A7F6-7FBC6576F1A4}</a:tableStyleId>
              </a:tblPr>
              <a:tblGrid>
                <a:gridCol w="8229600"/>
              </a:tblGrid>
              <a:tr h="4972198">
                <a:tc>
                  <a:txBody>
                    <a:bodyPr/>
                    <a:lstStyle/>
                    <a:p>
                      <a:pPr algn="justLow"/>
                      <a:r>
                        <a:rPr lang="fa-IR" sz="2800" b="1" dirty="0" smtClean="0">
                          <a:cs typeface="B Mitra" panose="00000400000000000000" pitchFamily="2" charset="-78"/>
                        </a:rPr>
                        <a:t>1-  روابط‌عمومی‌ها راهبردهای ارتباطی مناسبی ندارند؛</a:t>
                      </a:r>
                      <a:br>
                        <a:rPr lang="fa-IR" sz="2800" b="1" dirty="0" smtClean="0">
                          <a:cs typeface="B Mitra" panose="00000400000000000000" pitchFamily="2" charset="-78"/>
                        </a:rPr>
                      </a:br>
                      <a:r>
                        <a:rPr lang="fa-IR" sz="2800" b="1" dirty="0" smtClean="0">
                          <a:cs typeface="B Mitra" panose="00000400000000000000" pitchFamily="2" charset="-78"/>
                        </a:rPr>
                        <a:t>2- روابط‌عمومی‌ها آنچه را که به‌عنوان شرح وظایف ارتباطی خود تعریف و مشخص کرده‌اند،</a:t>
                      </a:r>
                      <a:r>
                        <a:rPr lang="fa-IR" sz="2800" b="1" baseline="0" dirty="0" smtClean="0">
                          <a:cs typeface="B Mitra" panose="00000400000000000000" pitchFamily="2" charset="-78"/>
                        </a:rPr>
                        <a:t> </a:t>
                      </a:r>
                      <a:r>
                        <a:rPr lang="fa-IR" sz="2800" b="1" dirty="0" smtClean="0">
                          <a:cs typeface="B Mitra" panose="00000400000000000000" pitchFamily="2" charset="-78"/>
                        </a:rPr>
                        <a:t>به‌خوبی اجرا نمی‌کنند؛</a:t>
                      </a:r>
                    </a:p>
                    <a:p>
                      <a:pPr algn="justLow"/>
                      <a:r>
                        <a:rPr lang="fa-IR" sz="2800" b="1" dirty="0" smtClean="0">
                          <a:cs typeface="B Mitra" panose="00000400000000000000" pitchFamily="2" charset="-78"/>
                        </a:rPr>
                        <a:t>3- روابط‌عمومی‌ها حتی در سازمان‌های خود نیز بنا به دلایل متعدد نتوانسته‌اند جریان ارتباطی بین مدیران و کارکنان را در سطحی افقی برقرار کنند؛</a:t>
                      </a:r>
                    </a:p>
                    <a:p>
                      <a:pPr algn="justLow"/>
                      <a:r>
                        <a:rPr lang="fa-IR" sz="2800" b="1" dirty="0" smtClean="0">
                          <a:cs typeface="B Mitra" panose="00000400000000000000" pitchFamily="2" charset="-78"/>
                        </a:rPr>
                        <a:t>4- عدم شناخت نسبت به فرصت‌های ارتباطی است (فرصت‌سوزی</a:t>
                      </a:r>
                    </a:p>
                    <a:p>
                      <a:pPr algn="justLow"/>
                      <a:r>
                        <a:rPr lang="fa-IR" sz="2800" b="1" dirty="0" smtClean="0">
                          <a:cs typeface="B Mitra" panose="00000400000000000000" pitchFamily="2" charset="-78"/>
                        </a:rPr>
                        <a:t>تا محافظت از فرصت‌های ارتباطی)؛</a:t>
                      </a:r>
                    </a:p>
                    <a:p>
                      <a:pPr algn="justLow"/>
                      <a:r>
                        <a:rPr lang="fa-IR" sz="2800" b="1" dirty="0" smtClean="0">
                          <a:cs typeface="B Mitra" panose="00000400000000000000" pitchFamily="2" charset="-78"/>
                        </a:rPr>
                        <a:t>5- افراد شاغل در روابط‌عمومی‌ها باید از جنس ارتباطات باشند؛</a:t>
                      </a:r>
                    </a:p>
                    <a:p>
                      <a:pPr algn="justLow"/>
                      <a:r>
                        <a:rPr lang="fa-IR" sz="2800" b="1" dirty="0" smtClean="0">
                          <a:cs typeface="B Mitra" panose="00000400000000000000" pitchFamily="2" charset="-78"/>
                        </a:rPr>
                        <a:t>6- پراکندگی کانال های ارتباطی در سازمان های مختلف؛</a:t>
                      </a:r>
                    </a:p>
                    <a:p>
                      <a:pPr algn="justLow"/>
                      <a:r>
                        <a:rPr lang="fa-IR" sz="2800" b="1" dirty="0" smtClean="0">
                          <a:cs typeface="B Mitra" panose="00000400000000000000" pitchFamily="2" charset="-78"/>
                        </a:rPr>
                        <a:t>7-</a:t>
                      </a:r>
                      <a:endParaRPr lang="en-US" sz="2800" b="1" dirty="0" smtClean="0">
                        <a:cs typeface="B Mitra" panose="00000400000000000000" pitchFamily="2" charset="-78"/>
                      </a:endParaRPr>
                    </a:p>
                    <a:p>
                      <a:pPr rtl="1"/>
                      <a:endParaRPr lang="fa-IR" sz="2800" b="1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52E-46F5-4F26-8C1E-B3E189935E95}" type="slidenum">
              <a:rPr lang="fa-IR" smtClean="0"/>
              <a:pPr/>
              <a:t>8</a:t>
            </a:fld>
            <a:endParaRPr lang="fa-I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endParaRPr lang="fa-IR" sz="8000" dirty="0">
              <a:solidFill>
                <a:srgbClr val="FF0000"/>
              </a:solidFill>
              <a:cs typeface="B Jadid" panose="00000700000000000000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2627784" y="351413"/>
            <a:ext cx="4176464" cy="1061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8000" dirty="0">
                <a:solidFill>
                  <a:srgbClr val="FFFF00"/>
                </a:solidFill>
                <a:cs typeface="B Jadid" panose="00000700000000000000" pitchFamily="2" charset="-78"/>
              </a:rPr>
              <a:t>چرا</a:t>
            </a:r>
            <a:r>
              <a:rPr lang="fa-IR" sz="8000" dirty="0" smtClean="0">
                <a:solidFill>
                  <a:srgbClr val="FFFF00"/>
                </a:solidFill>
                <a:cs typeface="B Jadid" panose="00000700000000000000" pitchFamily="2" charset="-78"/>
              </a:rPr>
              <a:t>؟</a:t>
            </a:r>
            <a:endParaRPr lang="fa-IR" sz="8000" dirty="0">
              <a:solidFill>
                <a:srgbClr val="FFFF00"/>
              </a:solidFill>
              <a:cs typeface="B Jad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50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52E-46F5-4F26-8C1E-B3E189935E95}" type="slidenum">
              <a:rPr lang="fa-IR" smtClean="0"/>
              <a:pPr/>
              <a:t>9</a:t>
            </a:fld>
            <a:endParaRPr lang="fa-I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4400" dirty="0" smtClean="0">
                <a:solidFill>
                  <a:srgbClr val="FF0000"/>
                </a:solidFill>
                <a:cs typeface="B Jadid" panose="00000700000000000000" pitchFamily="2" charset="-78"/>
              </a:rPr>
              <a:t>گزارش از یک فرصت ارتباطی</a:t>
            </a:r>
            <a:r>
              <a:rPr lang="fa-IR" sz="4400" dirty="0" smtClean="0">
                <a:cs typeface="B Titr" panose="00000700000000000000" pitchFamily="2" charset="-78"/>
              </a:rPr>
              <a:t/>
            </a:r>
            <a:br>
              <a:rPr lang="fa-IR" sz="4400" dirty="0" smtClean="0">
                <a:cs typeface="B Titr" panose="00000700000000000000" pitchFamily="2" charset="-78"/>
              </a:rPr>
            </a:br>
            <a:r>
              <a:rPr lang="fa-IR" sz="3200" dirty="0" smtClean="0">
                <a:cs typeface="B Titr" panose="00000700000000000000" pitchFamily="2" charset="-78"/>
              </a:rPr>
              <a:t>( بریده جراید موبایلی)</a:t>
            </a:r>
            <a:endParaRPr lang="fa-IR" sz="3200" dirty="0">
              <a:cs typeface="B Titr" panose="00000700000000000000" pitchFamily="2" charset="-78"/>
            </a:endParaRPr>
          </a:p>
        </p:txBody>
      </p:sp>
      <p:pic>
        <p:nvPicPr>
          <p:cNvPr id="3074" name="Picture 2" descr="G:\پاورپوینت\بولتن بریده جراید\تصویر نسخه موبایلی بولتن از آغاز تا پایان\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84784"/>
            <a:ext cx="5616623" cy="475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8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7166</TotalTime>
  <Words>321</Words>
  <Application>Microsoft Office PowerPoint</Application>
  <PresentationFormat>On-screen Show (4:3)</PresentationFormat>
  <Paragraphs>57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 </vt:lpstr>
      <vt:lpstr>PowerPoint Presentation</vt:lpstr>
      <vt:lpstr>فرصت‌های ارتباطی چیست که باید از آن محافظت شود؟</vt:lpstr>
      <vt:lpstr>PowerPoint Presentation</vt:lpstr>
      <vt:lpstr>PowerPoint Presentation</vt:lpstr>
      <vt:lpstr>چگونگی محافظت از فرصت های ارتباطی</vt:lpstr>
      <vt:lpstr>آیا روابط‌عمومی‌ها توانسته‌اند جریان ارتباطی خود را تعریف و محافظت کنند؟ </vt:lpstr>
      <vt:lpstr>PowerPoint Presentation</vt:lpstr>
      <vt:lpstr>گزارش از یک فرصت ارتباطی ( بریده جراید موبایلی)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Win2Farsi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ديدگاه‌هاي روانشاسي در شكل‌دهي افكار عمومي</dc:title>
  <dc:creator>ahmad</dc:creator>
  <cp:lastModifiedBy>anari</cp:lastModifiedBy>
  <cp:revision>324</cp:revision>
  <cp:lastPrinted>2008-01-25T07:00:22Z</cp:lastPrinted>
  <dcterms:created xsi:type="dcterms:W3CDTF">2008-11-15T10:56:23Z</dcterms:created>
  <dcterms:modified xsi:type="dcterms:W3CDTF">2016-09-05T09:56:07Z</dcterms:modified>
</cp:coreProperties>
</file>