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8" r:id="rId4"/>
    <p:sldId id="289" r:id="rId5"/>
    <p:sldId id="258" r:id="rId6"/>
    <p:sldId id="287" r:id="rId7"/>
    <p:sldId id="259" r:id="rId8"/>
    <p:sldId id="260" r:id="rId9"/>
    <p:sldId id="282" r:id="rId10"/>
    <p:sldId id="283" r:id="rId11"/>
    <p:sldId id="278" r:id="rId12"/>
    <p:sldId id="261" r:id="rId13"/>
    <p:sldId id="262" r:id="rId14"/>
    <p:sldId id="273" r:id="rId15"/>
    <p:sldId id="281" r:id="rId16"/>
    <p:sldId id="274" r:id="rId17"/>
    <p:sldId id="285" r:id="rId18"/>
    <p:sldId id="286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168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endParaRPr lang="fa-IR" dirty="0" smtClean="0">
              <a:cs typeface="B Titr" pitchFamily="2" charset="-78"/>
            </a:endParaRPr>
          </a:p>
          <a:p>
            <a:pPr marL="0" indent="0" algn="ctr" rtl="1">
              <a:buNone/>
            </a:pPr>
            <a:endParaRPr lang="fa-IR" dirty="0">
              <a:cs typeface="B Titr" pitchFamily="2" charset="-78"/>
            </a:endParaRPr>
          </a:p>
          <a:p>
            <a:pPr marL="0" indent="0" algn="ctr" rtl="1">
              <a:buNone/>
            </a:pPr>
            <a:endParaRPr lang="fa-IR" dirty="0" smtClean="0">
              <a:cs typeface="B Titr" pitchFamily="2" charset="-78"/>
            </a:endParaRPr>
          </a:p>
          <a:p>
            <a:pPr marL="0" indent="0" algn="ctr" rtl="1">
              <a:buNone/>
            </a:pPr>
            <a:r>
              <a:rPr lang="fa-IR" sz="9600" b="1" dirty="0" smtClean="0">
                <a:latin typeface="Arabic Typesetting" pitchFamily="66" charset="-78"/>
                <a:cs typeface="Arabic Typesetting" pitchFamily="66" charset="-78"/>
              </a:rPr>
              <a:t>بسم‌الله‌الرحمن‌الرحیم</a:t>
            </a:r>
            <a:endParaRPr lang="en-US" sz="96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674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زمینه‌ها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تنظیم نظام ارتباطی و اداری و روابط انسانی – تخصصی </a:t>
            </a:r>
            <a:endParaRPr lang="fa-IR" sz="2800" dirty="0">
              <a:solidFill>
                <a:prstClr val="black"/>
              </a:solidFill>
              <a:cs typeface="B Zar" pitchFamily="2" charset="-78"/>
            </a:endParaRPr>
          </a:p>
          <a:p>
            <a:pPr lvl="0" algn="just" rtl="1"/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تلاش برای ایجاد وجدان </a:t>
            </a:r>
            <a:r>
              <a:rPr lang="fa-IR" sz="2800" dirty="0">
                <a:solidFill>
                  <a:prstClr val="black"/>
                </a:solidFill>
                <a:cs typeface="B Zar" pitchFamily="2" charset="-78"/>
              </a:rPr>
              <a:t>جمعی، رفتارجمعی 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وعادات حرفه ای</a:t>
            </a:r>
          </a:p>
          <a:p>
            <a:pPr lvl="0" algn="just" rtl="1"/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حاکم کردن بوروکراسی علمی</a:t>
            </a:r>
          </a:p>
          <a:p>
            <a:pPr lvl="0" algn="just" rtl="1"/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توجه به مقوله ترمینولوژی و مفاهیم و اصطلاحات</a:t>
            </a:r>
          </a:p>
          <a:p>
            <a:pPr lvl="0" algn="just" rtl="1"/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توجه به ادراکات، برداشت ها و تفسیرهای کارکنان</a:t>
            </a:r>
            <a:endParaRPr lang="en-US" sz="2800" dirty="0">
              <a:solidFill>
                <a:prstClr val="black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5927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اصول‌ومبانی مدیریت حرفه ای روابط عمومی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رقابت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استقلال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تئوری وآموزش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تحول خواهی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آفرینشگری و نوآوری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مشتری‌گرایی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ضدیت با تراست، انحصارگرایی و رانت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تحقیق وتوسعه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انصاف و عدالت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اخلاق‌گرایی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تعهد ومسئولیت‌اجتماعی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ضمانت و استانداردسازی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شهرت مثبت و برندینگ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77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اقتضائات، الزامات‌وضرورت‌ها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تفکر و عمل سیستمی </a:t>
            </a:r>
            <a:endParaRPr lang="fa-IR" dirty="0">
              <a:cs typeface="B Zar" pitchFamily="2" charset="-78"/>
            </a:endParaRPr>
          </a:p>
          <a:p>
            <a:pPr algn="r" rtl="1"/>
            <a:r>
              <a:rPr lang="fa-IR" dirty="0" smtClean="0">
                <a:cs typeface="B Zar" pitchFamily="2" charset="-78"/>
              </a:rPr>
              <a:t>علم گرایی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یکپارچگی اجتماعی</a:t>
            </a:r>
            <a:endParaRPr lang="fa-IR" dirty="0">
              <a:cs typeface="B Zar" pitchFamily="2" charset="-78"/>
            </a:endParaRPr>
          </a:p>
          <a:p>
            <a:pPr algn="r" rtl="1"/>
            <a:r>
              <a:rPr lang="fa-IR" dirty="0" smtClean="0">
                <a:cs typeface="B Zar" pitchFamily="2" charset="-78"/>
              </a:rPr>
              <a:t>الگوسازی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ضمانت حرفه ای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استانداردسازی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برندینگ</a:t>
            </a:r>
          </a:p>
        </p:txBody>
      </p:sp>
    </p:spTree>
    <p:extLst>
      <p:ext uri="{BB962C8B-B14F-4D97-AF65-F5344CB8AC3E}">
        <p14:creationId xmlns:p14="http://schemas.microsoft.com/office/powerpoint/2010/main" val="366305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شروط موفقیت مدیریت روابط عمومی (اجتماعی)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خصوصی سازی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حاکمیت شرکتی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وجود نهادهای مدنی، مردم بنیان وسازمان های حمایت از حقوق مصرف کننده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کاهش تصدی گری دولتی و دولت کوچک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استقلال حرفه ای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نظام حقوقی حرفه ای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نظام مدیریتی علم گرا</a:t>
            </a:r>
          </a:p>
          <a:p>
            <a:pPr algn="r" rtl="1"/>
            <a:endParaRPr lang="fa-IR" dirty="0">
              <a:cs typeface="B Zar" pitchFamily="2" charset="-78"/>
            </a:endParaRPr>
          </a:p>
          <a:p>
            <a:pPr algn="r" rtl="1"/>
            <a:endParaRPr lang="fa-IR" dirty="0">
              <a:cs typeface="B Zar" pitchFamily="2" charset="-78"/>
            </a:endParaRPr>
          </a:p>
          <a:p>
            <a:pPr algn="r" rtl="1"/>
            <a:endParaRPr lang="fa-IR" dirty="0">
              <a:cs typeface="B Zar" pitchFamily="2" charset="-78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73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شروط موفقیت مدیریت روابط عمومی </a:t>
            </a:r>
            <a:br>
              <a:rPr lang="fa-IR" dirty="0" smtClean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>(</a:t>
            </a:r>
            <a:r>
              <a:rPr lang="fa-IR" dirty="0" smtClean="0">
                <a:cs typeface="B Titr" pitchFamily="2" charset="-78"/>
              </a:rPr>
              <a:t>فردی)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شخصیت برونگرا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احترام </a:t>
            </a:r>
            <a:r>
              <a:rPr lang="fa-IR" dirty="0" smtClean="0">
                <a:cs typeface="B Zar" pitchFamily="2" charset="-78"/>
              </a:rPr>
              <a:t>و روابط احترام آمیز </a:t>
            </a:r>
            <a:endParaRPr lang="fa-IR" dirty="0">
              <a:cs typeface="B Zar" pitchFamily="2" charset="-78"/>
            </a:endParaRPr>
          </a:p>
          <a:p>
            <a:pPr algn="r" rtl="1"/>
            <a:r>
              <a:rPr lang="fa-IR" dirty="0">
                <a:cs typeface="B Zar" pitchFamily="2" charset="-78"/>
              </a:rPr>
              <a:t>تعهد و مسئولیت پذیری</a:t>
            </a:r>
          </a:p>
          <a:p>
            <a:pPr algn="r" rtl="1"/>
            <a:r>
              <a:rPr lang="fa-IR" dirty="0">
                <a:cs typeface="B Zar" pitchFamily="2" charset="-78"/>
              </a:rPr>
              <a:t>صداقت و راستگویی</a:t>
            </a:r>
          </a:p>
          <a:p>
            <a:pPr algn="r" rtl="1"/>
            <a:r>
              <a:rPr lang="fa-IR" dirty="0">
                <a:cs typeface="B Zar" pitchFamily="2" charset="-78"/>
              </a:rPr>
              <a:t>شفافیت</a:t>
            </a:r>
          </a:p>
          <a:p>
            <a:pPr algn="r" rtl="1"/>
            <a:r>
              <a:rPr lang="fa-IR" dirty="0">
                <a:cs typeface="B Zar" pitchFamily="2" charset="-78"/>
              </a:rPr>
              <a:t> اندیشه و رفتار اجتماعی</a:t>
            </a:r>
          </a:p>
          <a:p>
            <a:pPr algn="r" rtl="1"/>
            <a:r>
              <a:rPr lang="fa-IR" dirty="0">
                <a:cs typeface="B Zar" pitchFamily="2" charset="-78"/>
              </a:rPr>
              <a:t>تنوع و گوناگونی</a:t>
            </a:r>
          </a:p>
          <a:p>
            <a:pPr algn="r" rtl="1"/>
            <a:r>
              <a:rPr lang="fa-IR" dirty="0">
                <a:cs typeface="B Zar" pitchFamily="2" charset="-78"/>
              </a:rPr>
              <a:t>سلامت و بهداشت</a:t>
            </a:r>
          </a:p>
          <a:p>
            <a:pPr algn="r" rtl="1"/>
            <a:r>
              <a:rPr lang="fa-IR" dirty="0">
                <a:cs typeface="B Zar" pitchFamily="2" charset="-78"/>
              </a:rPr>
              <a:t>معلومات وآگاهی ها</a:t>
            </a:r>
          </a:p>
          <a:p>
            <a:pPr algn="r" rtl="1"/>
            <a:r>
              <a:rPr lang="fa-IR" dirty="0">
                <a:cs typeface="B Zar" pitchFamily="2" charset="-78"/>
              </a:rPr>
              <a:t>درگیرشدن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پشتکار</a:t>
            </a:r>
          </a:p>
          <a:p>
            <a:pPr algn="r" rtl="1"/>
            <a:r>
              <a:rPr lang="fa-IR" dirty="0">
                <a:cs typeface="B Zar" pitchFamily="2" charset="-78"/>
              </a:rPr>
              <a:t>انصاف و </a:t>
            </a:r>
            <a:r>
              <a:rPr lang="fa-IR" dirty="0" smtClean="0">
                <a:cs typeface="B Zar" pitchFamily="2" charset="-78"/>
              </a:rPr>
              <a:t>عدالت</a:t>
            </a:r>
          </a:p>
          <a:p>
            <a:pPr algn="r" rtl="1"/>
            <a:r>
              <a:rPr lang="fa-IR" dirty="0">
                <a:cs typeface="B Zar" pitchFamily="2" charset="-78"/>
              </a:rPr>
              <a:t>عینیت</a:t>
            </a:r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0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مسائل ومشکلات مدیریت روابط عمومی در ایران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dirty="0" smtClean="0">
                <a:latin typeface="+mj-lt"/>
                <a:cs typeface="B Zar" pitchFamily="2" charset="-78"/>
              </a:rPr>
              <a:t>مسائل ومشکلات روابط عمومی را می توان در سطوح نهادی، سازمانی و فردی بررسی ومطالعه کرد.</a:t>
            </a:r>
          </a:p>
          <a:p>
            <a:pPr algn="r" rtl="1"/>
            <a:r>
              <a:rPr lang="fa-IR" dirty="0" smtClean="0">
                <a:latin typeface="+mj-lt"/>
                <a:cs typeface="B Zar" pitchFamily="2" charset="-78"/>
              </a:rPr>
              <a:t>عدم توسعه نهادها وسازمان های جامعه</a:t>
            </a:r>
            <a:endParaRPr lang="fa-IR" dirty="0">
              <a:latin typeface="+mj-lt"/>
              <a:cs typeface="B Zar" pitchFamily="2" charset="-78"/>
            </a:endParaRPr>
          </a:p>
          <a:p>
            <a:pPr algn="r" rtl="1"/>
            <a:r>
              <a:rPr lang="fa-IR" dirty="0" smtClean="0">
                <a:latin typeface="+mj-lt"/>
                <a:cs typeface="B Zar" pitchFamily="2" charset="-78"/>
              </a:rPr>
              <a:t>فقدان نظام بوروکراسی علمی و کارآمد</a:t>
            </a:r>
          </a:p>
          <a:p>
            <a:pPr algn="r" rtl="1"/>
            <a:r>
              <a:rPr lang="fa-IR" dirty="0" smtClean="0">
                <a:latin typeface="+mj-lt"/>
                <a:cs typeface="B Zar" pitchFamily="2" charset="-78"/>
              </a:rPr>
              <a:t>ضعف بنیادی مدیریت</a:t>
            </a:r>
          </a:p>
          <a:p>
            <a:pPr algn="r" rtl="1"/>
            <a:r>
              <a:rPr lang="fa-IR" dirty="0" smtClean="0">
                <a:latin typeface="+mj-lt"/>
                <a:cs typeface="B Zar" pitchFamily="2" charset="-78"/>
              </a:rPr>
              <a:t>فقدان نظام پژوهشی و دانشگاهی کارآمد</a:t>
            </a:r>
          </a:p>
          <a:p>
            <a:pPr algn="r" rtl="1"/>
            <a:r>
              <a:rPr lang="fa-IR" dirty="0" smtClean="0">
                <a:latin typeface="+mj-lt"/>
                <a:cs typeface="B Zar" pitchFamily="2" charset="-78"/>
              </a:rPr>
              <a:t>نقص در نظام کارشناسی روابط عمومی و شکاف میان موسسات متولی</a:t>
            </a:r>
          </a:p>
          <a:p>
            <a:pPr algn="r" rtl="1"/>
            <a:r>
              <a:rPr lang="fa-IR" dirty="0" smtClean="0">
                <a:latin typeface="+mj-lt"/>
                <a:cs typeface="B Zar" pitchFamily="2" charset="-78"/>
              </a:rPr>
              <a:t>عادات و خلق وخوهای غیرحرفه ای، ضعف های تحلیلی و تعارض جویی به جای همکاری در متولیان امر</a:t>
            </a:r>
          </a:p>
          <a:p>
            <a:pPr algn="r" rtl="1"/>
            <a:endParaRPr lang="fa-IR" dirty="0" smtClean="0">
              <a:latin typeface="+mj-lt"/>
              <a:cs typeface="B Zar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59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تجزیه‌وتحلیل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مدیریت در ایران دچار بحران است و تفکر بوروکراتیک و علمی نسبت به مدیریت وجود </a:t>
            </a:r>
            <a:r>
              <a:rPr lang="fa-IR" dirty="0" smtClean="0">
                <a:cs typeface="B Zar" pitchFamily="2" charset="-78"/>
              </a:rPr>
              <a:t>ندارد ویا بسیار ضعیف وناقص است.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میراث </a:t>
            </a:r>
            <a:r>
              <a:rPr lang="fa-IR" dirty="0" smtClean="0">
                <a:cs typeface="B Zar" pitchFamily="2" charset="-78"/>
              </a:rPr>
              <a:t>تاریخی و ضد سیستمی ما موجب از دست رفتن فرصت های بهبود می شود.  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ما فاقد رویه های تجربه گرا و مبتنی بر تئوری پردازی ملازم با آن هستیم.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تفکر مکانیکی نسبت به مدیریت و اداره جامعه پیامد حاکمیت مهندسان برنظام مدیریت کشور طی 100 سال گذشته است.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بدون اصلاح نظام مدیریتی و رقابتی شدن واقعی اقتداراجتماعی، اقتدارعلمی به دست نمی‌آید.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بدون اقتدارعلمی و علم‌گرایی اصلاح نهادی ممکن نیست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بدون اصلاح نهادی، صورت‌گرایی و رویگردانی از معنا تداوم خواهد داشت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رانت و انحصار مغایر با رقابت است وبدون رقابت حرفه روابط عمومی شکل نمی گیرد </a:t>
            </a:r>
          </a:p>
          <a:p>
            <a:pPr lvl="0" algn="just" rtl="1"/>
            <a:r>
              <a:rPr lang="fa-IR" dirty="0">
                <a:solidFill>
                  <a:prstClr val="black"/>
                </a:solidFill>
                <a:latin typeface="B Zar"/>
                <a:ea typeface="Calibri"/>
                <a:cs typeface="B Zar"/>
              </a:rPr>
              <a:t>اصلاح ساختاری و نهادی در درازمدت </a:t>
            </a:r>
            <a:r>
              <a:rPr lang="fa-IR" dirty="0" smtClean="0">
                <a:solidFill>
                  <a:prstClr val="black"/>
                </a:solidFill>
                <a:latin typeface="B Zar"/>
                <a:ea typeface="Calibri"/>
                <a:cs typeface="B Zar"/>
              </a:rPr>
              <a:t>و با برنامه های راهبردی میسر </a:t>
            </a:r>
            <a:r>
              <a:rPr lang="fa-IR" dirty="0">
                <a:solidFill>
                  <a:prstClr val="black"/>
                </a:solidFill>
                <a:latin typeface="B Zar"/>
                <a:ea typeface="Calibri"/>
                <a:cs typeface="B Zar"/>
              </a:rPr>
              <a:t>می شود</a:t>
            </a:r>
          </a:p>
          <a:p>
            <a:pPr lvl="0" algn="just" rtl="1"/>
            <a:r>
              <a:rPr lang="fa-IR" dirty="0">
                <a:solidFill>
                  <a:prstClr val="black"/>
                </a:solidFill>
                <a:latin typeface="B Zar"/>
                <a:ea typeface="Calibri"/>
                <a:cs typeface="B Zar"/>
              </a:rPr>
              <a:t>اصلاح خرده سیستم ها می تواند به اصلاح </a:t>
            </a:r>
            <a:r>
              <a:rPr lang="fa-IR" dirty="0" smtClean="0">
                <a:solidFill>
                  <a:prstClr val="black"/>
                </a:solidFill>
                <a:latin typeface="B Zar"/>
                <a:ea typeface="Calibri"/>
                <a:cs typeface="B Zar"/>
              </a:rPr>
              <a:t>سیستم‌ها </a:t>
            </a:r>
            <a:r>
              <a:rPr lang="fa-IR" dirty="0">
                <a:solidFill>
                  <a:prstClr val="black"/>
                </a:solidFill>
                <a:latin typeface="B Zar"/>
                <a:ea typeface="Calibri"/>
                <a:cs typeface="B Zar"/>
              </a:rPr>
              <a:t>کمک کند</a:t>
            </a:r>
          </a:p>
          <a:p>
            <a:pPr marL="0" lvl="0" indent="0" algn="just" rtl="1">
              <a:buNone/>
            </a:pPr>
            <a:endParaRPr lang="fa-IR" dirty="0">
              <a:solidFill>
                <a:prstClr val="black"/>
              </a:solidFill>
              <a:latin typeface="B Zar"/>
              <a:ea typeface="Calibri"/>
              <a:cs typeface="B Zar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823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جمع بندی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بهبود وضعیت روابط عمومی نیازمند حرکتی جامع نگرانه است.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برای این بهبود ما نیازمند حاکمیت شرکتی ونظام حرفه ای هستیم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در حرفه ای گرایی وحاکمیت شرکتی ارتقای روحیه همکاری جمعی، اصلاح رفتارسازمانی و اخلاق حرفه‌ای بایکدیگر ملازمه دارند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خصوصی سازی و شرکتی شدن نیاز امروز سازمان های ما هستند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 روحیه رقابتی، اخلاق حرفه ای را طلب می کند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مدیریت روابط عمومی بدون استقلال حرفه ای و حضور در ائتلاف قدرت سازمان کارایی ندارد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332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نتیجه‌گیری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Zar" pitchFamily="2" charset="-78"/>
              </a:rPr>
              <a:t>روابط‌عمومی یک حرفه راهبردی و ارتباطی </a:t>
            </a:r>
            <a:r>
              <a:rPr lang="fa-IR" baseline="-25000" dirty="0" smtClean="0">
                <a:cs typeface="B Zar" pitchFamily="2" charset="-78"/>
              </a:rPr>
              <a:t>–</a:t>
            </a:r>
            <a:r>
              <a:rPr lang="fa-IR" dirty="0" smtClean="0">
                <a:cs typeface="B Zar" pitchFamily="2" charset="-78"/>
              </a:rPr>
              <a:t> اطلاعاتی است که در توسعه سازمان و تنظیم روابط اجتماعی آن نقش کلیدی دارد و بنابراین همه رویه‌ها و برنامه‌های بهبود واصلاح  آن باید با نگاه به این جایگاه و نقش ها و وظایف مترتب بر آن تدوین و تنظیم شود. 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163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پیشنهادها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>
                <a:latin typeface="B Zar"/>
                <a:ea typeface="Calibri"/>
                <a:cs typeface="B Zar"/>
              </a:rPr>
              <a:t>مدیریت روابط عمومی در ایران باید با رویکرد حرفه ای تعریف و نظام آموزشی، فعالیت های ترویجی و بهبود واصلاح رویه ها براساس آن انجام شود. </a:t>
            </a:r>
          </a:p>
          <a:p>
            <a:pPr algn="just" rtl="1"/>
            <a:r>
              <a:rPr lang="fa-IR" dirty="0" smtClean="0">
                <a:latin typeface="B Zar"/>
                <a:ea typeface="Calibri"/>
                <a:cs typeface="B Zar"/>
              </a:rPr>
              <a:t> </a:t>
            </a:r>
            <a:r>
              <a:rPr lang="fa-IR" dirty="0">
                <a:latin typeface="B Zar"/>
                <a:ea typeface="Calibri"/>
                <a:cs typeface="B Zar"/>
              </a:rPr>
              <a:t>روابط‌عمومی در ایران از نظر معیارهای حرفه‌ای در هر وضعیتی قرارداشته و یا به هر مشکلی دچار شده باشد، نخستین گام برای آسیب‌شناسی آن باید متوجه تحلیل مواضع ساختارهای علمی، پژوهشی و آموزشی و رفتارشناسی پایه‌گذاران، مدرسان و مبلغان آن باشد تا معلوم شود که چه دستمایه‌های فکری، تفسیری و تحلیلی را برای این حوزه فراهم کرده و ذهنیت فعالان این رشته را براساس چه بنیان‌ها، اصول، تأکیدها، الزامات و قواعدی ساخته‌اند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7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9906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 algn="ctr" rtl="1">
              <a:buNone/>
            </a:pPr>
            <a:endParaRPr lang="fa-IR" dirty="0" smtClean="0"/>
          </a:p>
          <a:p>
            <a:pPr marL="0" indent="0" algn="ctr" rtl="1">
              <a:buNone/>
            </a:pPr>
            <a:endParaRPr lang="fa-IR" sz="9600" b="1" dirty="0" smtClean="0">
              <a:cs typeface="B Zar" pitchFamily="2" charset="-78"/>
            </a:endParaRPr>
          </a:p>
          <a:p>
            <a:pPr marL="0" indent="0" algn="ctr" rtl="1">
              <a:buNone/>
            </a:pPr>
            <a:endParaRPr lang="fa-IR" sz="9600" b="1" dirty="0">
              <a:cs typeface="B Zar" pitchFamily="2" charset="-78"/>
            </a:endParaRPr>
          </a:p>
          <a:p>
            <a:pPr marL="0" indent="0" algn="ctr" rtl="1">
              <a:buNone/>
            </a:pPr>
            <a:r>
              <a:rPr lang="fa-IR" sz="9600" b="1" dirty="0" smtClean="0">
                <a:cs typeface="B Zar" pitchFamily="2" charset="-78"/>
              </a:rPr>
              <a:t>اولین همایش بررسی مسائل وچالش‌های  </a:t>
            </a:r>
          </a:p>
          <a:p>
            <a:pPr marL="0" indent="0" algn="ctr" rtl="1">
              <a:buNone/>
            </a:pPr>
            <a:r>
              <a:rPr lang="fa-IR" sz="9600" b="1" dirty="0" smtClean="0">
                <a:cs typeface="B Zar" pitchFamily="2" charset="-78"/>
              </a:rPr>
              <a:t>روابط‌عمومی در ایران</a:t>
            </a:r>
          </a:p>
          <a:p>
            <a:pPr marL="0" indent="0" algn="ctr" rtl="1">
              <a:buNone/>
            </a:pPr>
            <a:r>
              <a:rPr lang="fa-IR" sz="9600" b="1" dirty="0" smtClean="0">
                <a:cs typeface="B Zar" pitchFamily="2" charset="-78"/>
              </a:rPr>
              <a:t>1395</a:t>
            </a:r>
          </a:p>
          <a:p>
            <a:pPr marL="0" indent="0" algn="ctr" rtl="1">
              <a:buNone/>
            </a:pPr>
            <a:r>
              <a:rPr lang="fa-IR" sz="6000" b="1" dirty="0" smtClean="0">
                <a:cs typeface="B Zar" pitchFamily="2" charset="-78"/>
              </a:rPr>
              <a:t>اسماعیل‌قدیمی</a:t>
            </a:r>
            <a:endParaRPr lang="en-US" sz="6000" b="1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9262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fa-IR" dirty="0" smtClean="0">
                <a:cs typeface="B Zar" pitchFamily="2" charset="-78"/>
              </a:rPr>
              <a:t>ایجاد یک ساختار تخصصی و انجمن علمی- تجربی برای صدور ضمانت نامه‌های حرفه‌ای به افراد حقیقی و حقوقی به منظور جلوگیری از هرج ومرج کنونی در داعیه داری این حرفه</a:t>
            </a:r>
          </a:p>
          <a:p>
            <a:pPr algn="just" rtl="1"/>
            <a:r>
              <a:rPr lang="fa-IR" dirty="0" smtClean="0">
                <a:cs typeface="B Zar" pitchFamily="2" charset="-78"/>
              </a:rPr>
              <a:t>مدیران روابط عمومی سازمان ها و موسسات دولتی و خصوصی باید دارای تشکیلاتی متمایل به همکاری با یکدیگر باشند تا هم افزایی فعالیت های حرفه ای تضمین شود.</a:t>
            </a:r>
          </a:p>
          <a:p>
            <a:pPr algn="just" rtl="1"/>
            <a:r>
              <a:rPr lang="fa-IR" dirty="0" smtClean="0">
                <a:cs typeface="B Zar" pitchFamily="2" charset="-78"/>
              </a:rPr>
              <a:t>اگر انتصاب مدیران روابط عمومی سازمان ها و موسسات دولتی و خصوصی با مشورت انجمن حرفه ای روابط عمومی کشور متشکل از همه موسسات فعال و نمایندگان دانشگاه ها صورت گیرد اصلاح روی های نادرست کنونی آسان تر میشود.</a:t>
            </a:r>
          </a:p>
          <a:p>
            <a:pPr algn="just" rtl="1"/>
            <a:r>
              <a:rPr lang="fa-IR" dirty="0" smtClean="0">
                <a:cs typeface="B Zar" pitchFamily="2" charset="-78"/>
              </a:rPr>
              <a:t>باید برنامه هایی تدوین شود که از روندهای مخرب کنونی در انتصاب افراد غیرکارشناس در روابط عمومی ها جلوگیری شود  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14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itchFamily="2" charset="-78"/>
              </a:rPr>
              <a:t>جایگاه و کارکردهای مدیریت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سازمان های جدید پیچیده ترین سیستم ها و موجودیت های جهان هستی را تشکیل می دهند. سطح8 در نظریه عمومی سیستم ها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دنیای امروز دنیای سازمان هاست و سازمان ها و مدیریت دستاورد بی نظیر نظام مدرن در اداره جامعه است(پیتر دراکر)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کانت معلمی و اداره جامعه را سخت ترین کار دنیا می داند. 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سازمان </a:t>
            </a:r>
            <a:r>
              <a:rPr lang="fa-IR" dirty="0" smtClean="0">
                <a:cs typeface="B Zar" pitchFamily="2" charset="-78"/>
              </a:rPr>
              <a:t>و نظارت دو حوزه تحول آفرین جهان امروز هستند(آنتونی گیدنز)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شرکت ها و مدیریت مدرن عامل اصلی تحول جهان هستند(آلفرد چندلر)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مدیران حرفه ای دست پنهان آدام اسمیت را آشکار کردند!(آلفردچندلر)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روابط انسانی محور مدیریت است(التون مایو)</a:t>
            </a:r>
          </a:p>
          <a:p>
            <a:pPr algn="r" rtl="1"/>
            <a:r>
              <a:rPr lang="fa-IR" dirty="0" smtClean="0">
                <a:cs typeface="B Zar" pitchFamily="2" charset="-78"/>
              </a:rPr>
              <a:t>اکثر اندیشمندان غربی نقش مدیریت را در توسعه همه جانبه جامعه کلیدی و بنیادی می دانند. </a:t>
            </a:r>
          </a:p>
          <a:p>
            <a:pPr algn="r" rtl="1"/>
            <a:endParaRPr lang="fa-IR" dirty="0" smtClean="0">
              <a:cs typeface="B Zar" pitchFamily="2" charset="-78"/>
            </a:endParaRPr>
          </a:p>
          <a:p>
            <a:pPr algn="r" rtl="1"/>
            <a:endParaRPr lang="fa-IR" dirty="0" smtClean="0">
              <a:cs typeface="B Zar" pitchFamily="2" charset="-78"/>
            </a:endParaRPr>
          </a:p>
          <a:p>
            <a:pPr algn="r" rtl="1"/>
            <a:endParaRPr lang="en-US" dirty="0">
              <a:cs typeface="B Zar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18288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13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تعریف مدیریت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rtl="1"/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مدیریت عبارت است از هدایت و رهبری راهبردی منابع انسانی یک سازمان  براساس مأموریت، اهداف، راهبردها و سیاست ها و مبتنی بر مقررات وضوابط اداری در چارچوب فرهنگ سازمانی مشخص. </a:t>
            </a:r>
          </a:p>
          <a:p>
            <a:pPr lvl="0" algn="just" rtl="1"/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مدیریت، 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وظیفه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سازماندهی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سیاستگذاری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،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برنامه‌ریزی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، هماهنگی، ایجادانگیزش،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نظارت، 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کنترل و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رهبری یک سازمان وموسسه را به عهده دارد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</a:p>
          <a:p>
            <a:pPr lvl="0" algn="just" rtl="1"/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فرهنگ سازمانی، به مجموعه نظام مندی از اندیشه، گفتار و کردار مدیران و کارکنان یک سازمانی اطلاق می شود که از ارزش ها و هنجارهای تاریخی، قانونی و سنتی سرچشمه گرفته اند. (ماکس وبر به کنش عقلانی معطوف به هدف، ارزشی، سنتی و عاطفی اشاره دارد. اقتدار سنتی، کاریزماتیک وقانونی) </a:t>
            </a:r>
            <a:endParaRPr lang="fa-IR" dirty="0" smtClean="0">
              <a:solidFill>
                <a:prstClr val="black"/>
              </a:solidFill>
              <a:cs typeface="B Zar" pitchFamily="2" charset="-78"/>
            </a:endParaRPr>
          </a:p>
          <a:p>
            <a:pPr lvl="0" algn="just" rtl="1"/>
            <a:endParaRPr lang="en-US" dirty="0">
              <a:solidFill>
                <a:prstClr val="black"/>
              </a:solidFill>
              <a:cs typeface="B Zar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تعریف روابط عمومی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fa-IR" dirty="0" smtClean="0">
                <a:cs typeface="B Lotus" pitchFamily="2" charset="-78"/>
              </a:rPr>
              <a:t>روابط عمومی مدیریت حرفه‌ای ارتباطات راهبردی سازمان با ذینفعان درون وبیرون آن و نیز افکارعمومی به منظور حفظ و توسعه روابط دوسویه و منافع متقابل با نگاه به مسئولیت های اجتماعی را به عهده دارد.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روابط عمومی حرفه ای تنها در فضای کسب‌وکار حرفه‌ای و رقابتی و اقتصاد آزاد شکل می گیرد</a:t>
            </a:r>
          </a:p>
          <a:p>
            <a:pPr algn="just" rtl="1"/>
            <a:r>
              <a:rPr lang="fa-IR" dirty="0" smtClean="0">
                <a:cs typeface="B Lotus" pitchFamily="2" charset="-78"/>
              </a:rPr>
              <a:t>حرفه </a:t>
            </a:r>
            <a:r>
              <a:rPr lang="fa-IR" dirty="0">
                <a:cs typeface="B Lotus" pitchFamily="2" charset="-78"/>
              </a:rPr>
              <a:t>به معنای </a:t>
            </a:r>
            <a:r>
              <a:rPr lang="fa-IR" dirty="0" smtClean="0">
                <a:cs typeface="B Lotus" pitchFamily="2" charset="-78"/>
              </a:rPr>
              <a:t>موقعیتی تولیدی و تخصصی براساس تقسیم کار و نیازهای انسانی </a:t>
            </a:r>
            <a:r>
              <a:rPr lang="fa-IR" baseline="-25000" dirty="0" smtClean="0">
                <a:cs typeface="B Lotus" pitchFamily="2" charset="-78"/>
              </a:rPr>
              <a:t>–</a:t>
            </a:r>
            <a:r>
              <a:rPr lang="fa-IR" dirty="0" smtClean="0">
                <a:cs typeface="B Lotus" pitchFamily="2" charset="-78"/>
              </a:rPr>
              <a:t> اجتماعی رو به گسترش است که توسط فرد و افرادی دارای </a:t>
            </a:r>
            <a:r>
              <a:rPr lang="fa-IR" dirty="0">
                <a:cs typeface="B Lotus" pitchFamily="2" charset="-78"/>
              </a:rPr>
              <a:t>معلومات، </a:t>
            </a:r>
            <a:r>
              <a:rPr lang="fa-IR" dirty="0" smtClean="0">
                <a:cs typeface="B Lotus" pitchFamily="2" charset="-78"/>
              </a:rPr>
              <a:t>مهارت، </a:t>
            </a:r>
            <a:r>
              <a:rPr lang="fa-IR" dirty="0">
                <a:cs typeface="B Lotus" pitchFamily="2" charset="-78"/>
              </a:rPr>
              <a:t>تجربه </a:t>
            </a:r>
            <a:r>
              <a:rPr lang="fa-IR" dirty="0" smtClean="0">
                <a:cs typeface="B Lotus" pitchFamily="2" charset="-78"/>
              </a:rPr>
              <a:t>و </a:t>
            </a:r>
            <a:r>
              <a:rPr lang="fa-IR" dirty="0">
                <a:cs typeface="B Lotus" pitchFamily="2" charset="-78"/>
              </a:rPr>
              <a:t>استعداد </a:t>
            </a:r>
            <a:r>
              <a:rPr lang="fa-IR" dirty="0" smtClean="0">
                <a:cs typeface="B Lotus" pitchFamily="2" charset="-78"/>
              </a:rPr>
              <a:t>که </a:t>
            </a:r>
            <a:r>
              <a:rPr lang="fa-IR" dirty="0">
                <a:cs typeface="B Lotus" pitchFamily="2" charset="-78"/>
              </a:rPr>
              <a:t>آموزش‌ها و تربیت های ویژه براساس استانداردهای تخصصی و شناسایی شده </a:t>
            </a:r>
            <a:r>
              <a:rPr lang="fa-IR" dirty="0" smtClean="0">
                <a:cs typeface="B Lotus" pitchFamily="2" charset="-78"/>
              </a:rPr>
              <a:t>را طی کرده، تصاحب می شود. درحرفه‌ رفتارسازمانی </a:t>
            </a:r>
            <a:r>
              <a:rPr lang="fa-IR" dirty="0">
                <a:cs typeface="B Lotus" pitchFamily="2" charset="-78"/>
              </a:rPr>
              <a:t>براساس اخلاق خاص و تعهدات و مسئولیت‌های اجتماعی در چارچوب‌های قانونی و سیستمی </a:t>
            </a:r>
            <a:r>
              <a:rPr lang="fa-IR" dirty="0" smtClean="0">
                <a:cs typeface="B Lotus" pitchFamily="2" charset="-78"/>
              </a:rPr>
              <a:t>مدنظرقرارمی گیرد. </a:t>
            </a:r>
            <a:endParaRPr lang="fa-IR" dirty="0">
              <a:cs typeface="B Lotus" pitchFamily="2" charset="-78"/>
            </a:endParaRPr>
          </a:p>
          <a:p>
            <a:pPr algn="just" rtl="1"/>
            <a:endParaRPr lang="en-US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069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تعریف مدیریت روابط عمومی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Zar" pitchFamily="2" charset="-78"/>
              </a:rPr>
              <a:t>مدیریت روابط عمومی به معنای هدایت راهبردی مجموعه انسانی کارشناس روابط عمومی به اتکای دانش مدیریت، منابع مادی، مالی و رویه ها و مقررات راهگشای انسانی است که به بهره وری، اثربخشی و توسعه نفوذ سازمان و شرکت در محیط اجتماعی بینجامد و ارتباطات راهبردی سازمان را با ذینفعان داخلی و برونی سامان دهد. </a:t>
            </a:r>
          </a:p>
        </p:txBody>
      </p:sp>
    </p:spTree>
    <p:extLst>
      <p:ext uri="{BB962C8B-B14F-4D97-AF65-F5344CB8AC3E}">
        <p14:creationId xmlns:p14="http://schemas.microsoft.com/office/powerpoint/2010/main" val="14711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Titr" pitchFamily="2" charset="-78"/>
              </a:rPr>
              <a:t>زمینه ها و مبانی شکل گیری مدیریت روابط عمومی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cs typeface="B Zar" pitchFamily="2" charset="-78"/>
              </a:rPr>
              <a:t>زمینه به بستر مادی، ارزشی، انسانی، اجتماعی وسازمانی گفته می‌شود که براساس آن‌ها کار سازمانی ممکن می شود. زمینه را می‌توان به شناژبندی و مبانی را می توان به پایه ها و ستون‌های یک ساختمان تشبیه کرد. </a:t>
            </a:r>
          </a:p>
          <a:p>
            <a:pPr algn="just" rtl="1"/>
            <a:r>
              <a:rPr lang="fa-IR" dirty="0" smtClean="0">
                <a:cs typeface="B Zar" pitchFamily="2" charset="-78"/>
              </a:rPr>
              <a:t>وجود نهادهای توسعه یافته و سازمان های حرفه ای و مدیریت علمی راهبردی و رقابت پذیر برای تحقق وظایف مدیریت روابط عمومی لازم و حتمی است</a:t>
            </a:r>
          </a:p>
          <a:p>
            <a:pPr algn="just" rtl="1"/>
            <a:endParaRPr lang="fa-IR" dirty="0" smtClean="0">
              <a:cs typeface="B Zar" pitchFamily="2" charset="-78"/>
            </a:endParaRPr>
          </a:p>
          <a:p>
            <a:pPr marL="0" indent="0" algn="just" rtl="1">
              <a:buNone/>
            </a:pP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240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fa-IR" dirty="0" smtClean="0">
                <a:cs typeface="B Titr" pitchFamily="2" charset="-78"/>
              </a:rPr>
              <a:t>زمینه‌ ها و اصول مدیریت روابط عمومی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fa-IR" dirty="0" smtClean="0">
                <a:cs typeface="B Zar" pitchFamily="2" charset="-78"/>
              </a:rPr>
              <a:t>جهان بینی، ایدئولوژی، بینش، پارادایم(شیوه، ارزش و عقیده‌های بنیادی)</a:t>
            </a:r>
          </a:p>
          <a:p>
            <a:pPr marL="0" indent="0" algn="just" rtl="1">
              <a:buNone/>
            </a:pPr>
            <a:r>
              <a:rPr lang="fa-IR" dirty="0" smtClean="0">
                <a:cs typeface="B Zar" pitchFamily="2" charset="-78"/>
              </a:rPr>
              <a:t>ارزش‌ها و هنجارها؛ فرهنگ سازمانی</a:t>
            </a:r>
          </a:p>
          <a:p>
            <a:pPr marL="0" indent="0" algn="just" rtl="1">
              <a:buNone/>
            </a:pPr>
            <a:r>
              <a:rPr lang="fa-IR" dirty="0" smtClean="0">
                <a:cs typeface="B Zar" pitchFamily="2" charset="-78"/>
              </a:rPr>
              <a:t>برای شکل گیری رفتار سازمانی حرفه‌ای نیازمند ایجاد و توسعه نظام ارزشی ویژه در سازمان ها و به رسمیت‌شناسی آن از سوی نهادهای سنتی هستیم. حرفه روابط عمومی دارای نظام ارزشی و فرهنگ سازمانی ویژه‌ است.(نهادینه سازی و درونی سازی)</a:t>
            </a:r>
          </a:p>
          <a:p>
            <a:pPr marL="0" indent="0" algn="just" rtl="1">
              <a:buNone/>
            </a:pPr>
            <a:r>
              <a:rPr lang="fa-IR" dirty="0" smtClean="0">
                <a:cs typeface="B Zar" pitchFamily="2" charset="-78"/>
              </a:rPr>
              <a:t>نهاد </a:t>
            </a:r>
            <a:r>
              <a:rPr lang="fa-IR" dirty="0">
                <a:cs typeface="B Zar" pitchFamily="2" charset="-78"/>
              </a:rPr>
              <a:t>وسازمان:</a:t>
            </a:r>
          </a:p>
          <a:p>
            <a:pPr algn="just" rtl="1"/>
            <a:r>
              <a:rPr lang="fa-IR" dirty="0">
                <a:cs typeface="B Zar" pitchFamily="2" charset="-78"/>
              </a:rPr>
              <a:t>تغییرات نهادی اساسی‌ترین زمینه ظهور </a:t>
            </a:r>
            <a:r>
              <a:rPr lang="fa-IR" dirty="0" smtClean="0">
                <a:cs typeface="B Zar" pitchFamily="2" charset="-78"/>
              </a:rPr>
              <a:t>حرفه‌ های جدید </a:t>
            </a:r>
            <a:r>
              <a:rPr lang="fa-IR" dirty="0">
                <a:cs typeface="B Zar" pitchFamily="2" charset="-78"/>
              </a:rPr>
              <a:t>است. نهادها ساختارها و نیروهای‌اجتماعی دارای اقتدار ارزش‌گذاری وهنجارسازی هستند. سازمان‌ها مجریان و جلوه‌گران رفتار مورد تأیید نهادها هستند. </a:t>
            </a:r>
            <a:endParaRPr lang="fa-IR" dirty="0" smtClean="0">
              <a:cs typeface="B Zar" pitchFamily="2" charset="-78"/>
            </a:endParaRPr>
          </a:p>
          <a:p>
            <a:pPr algn="just" rtl="1"/>
            <a:r>
              <a:rPr lang="fa-IR" dirty="0" smtClean="0">
                <a:cs typeface="B Zar" pitchFamily="2" charset="-78"/>
              </a:rPr>
              <a:t>استقلال نهادی و سازمانی ضرورت دارد.</a:t>
            </a:r>
            <a:endParaRPr lang="fa-IR" dirty="0">
              <a:cs typeface="B Zar" pitchFamily="2" charset="-78"/>
            </a:endParaRPr>
          </a:p>
          <a:p>
            <a:pPr algn="just" rtl="1"/>
            <a:endParaRPr lang="fa-IR" dirty="0" smtClean="0">
              <a:cs typeface="B Zar" pitchFamily="2" charset="-78"/>
            </a:endParaRPr>
          </a:p>
          <a:p>
            <a:pPr algn="just" rtl="1"/>
            <a:endParaRPr lang="fa-IR" dirty="0" smtClean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199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زمینه‌ها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توجه به نظام 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حقوقی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وقانونی 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نخستین الزام برای شکل‌گیری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 روابط عمومی حرفه ای است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. نظام حقوقی تعیین‌کننده ضمانت اجرایی برای پیاده‌سازی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کامل یک </a:t>
            </a:r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حرفه است. </a:t>
            </a:r>
          </a:p>
          <a:p>
            <a:pPr lvl="0" algn="just" rtl="1"/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مرجعیت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قانونی: پذیرش عمومی نسبت به حکم رانی یک موسسه</a:t>
            </a:r>
            <a:endParaRPr lang="fa-IR" dirty="0">
              <a:solidFill>
                <a:prstClr val="black"/>
              </a:solidFill>
              <a:cs typeface="B Zar" pitchFamily="2" charset="-78"/>
            </a:endParaRPr>
          </a:p>
          <a:p>
            <a:pPr lvl="0" algn="just" rtl="1"/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نظارت و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کنترل: برای سنجش انطباق فعالیت ها با استانداردها</a:t>
            </a:r>
            <a:endParaRPr lang="fa-IR" dirty="0">
              <a:solidFill>
                <a:prstClr val="black"/>
              </a:solidFill>
              <a:cs typeface="B Zar" pitchFamily="2" charset="-78"/>
            </a:endParaRPr>
          </a:p>
          <a:p>
            <a:pPr lvl="0" algn="just" rtl="1"/>
            <a:r>
              <a:rPr lang="fa-IR" dirty="0">
                <a:solidFill>
                  <a:prstClr val="black"/>
                </a:solidFill>
                <a:cs typeface="B Zar" pitchFamily="2" charset="-78"/>
              </a:rPr>
              <a:t>سازوکارهای تشویق </a:t>
            </a:r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وتنبیه: پیشبردن وبازدارندگی</a:t>
            </a:r>
            <a:endParaRPr lang="fa-IR" dirty="0">
              <a:solidFill>
                <a:prstClr val="black"/>
              </a:solidFill>
              <a:cs typeface="B Zar" pitchFamily="2" charset="-78"/>
            </a:endParaRPr>
          </a:p>
          <a:p>
            <a:pPr lvl="0" algn="just" rtl="1"/>
            <a:r>
              <a:rPr lang="fa-IR" dirty="0" smtClean="0">
                <a:solidFill>
                  <a:prstClr val="black"/>
                </a:solidFill>
                <a:cs typeface="B Zar" pitchFamily="2" charset="-78"/>
              </a:rPr>
              <a:t>اقتدارقانونی: داوری در تعارضات، تضادها و ... </a:t>
            </a:r>
            <a:endParaRPr lang="fa-IR" dirty="0">
              <a:solidFill>
                <a:prstClr val="black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B Lotus"/>
        <a:ea typeface=""/>
        <a:cs typeface=""/>
      </a:majorFont>
      <a:minorFont>
        <a:latin typeface="B Lot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1459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جایگاه و کارکردهای مدیریت</vt:lpstr>
      <vt:lpstr>تعریف مدیریت</vt:lpstr>
      <vt:lpstr>تعریف روابط عمومی</vt:lpstr>
      <vt:lpstr>تعریف مدیریت روابط عمومی</vt:lpstr>
      <vt:lpstr>زمینه ها و مبانی شکل گیری مدیریت روابط عمومی</vt:lpstr>
      <vt:lpstr>زمینه‌ ها و اصول مدیریت روابط عمومی</vt:lpstr>
      <vt:lpstr>زمینه‌ها</vt:lpstr>
      <vt:lpstr>زمینه‌ها</vt:lpstr>
      <vt:lpstr>اصول‌ومبانی مدیریت حرفه ای روابط عمومی</vt:lpstr>
      <vt:lpstr>اقتضائات، الزامات‌وضرورت‌ها</vt:lpstr>
      <vt:lpstr>شروط موفقیت مدیریت روابط عمومی (اجتماعی) </vt:lpstr>
      <vt:lpstr>شروط موفقیت مدیریت روابط عمومی  (فردی)</vt:lpstr>
      <vt:lpstr>مسائل ومشکلات مدیریت روابط عمومی در ایران</vt:lpstr>
      <vt:lpstr>تجزیه‌وتحلیل</vt:lpstr>
      <vt:lpstr>جمع بندی</vt:lpstr>
      <vt:lpstr>نتیجه‌گیری</vt:lpstr>
      <vt:lpstr>پیشنهادها</vt:lpstr>
      <vt:lpstr>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ghadimi</dc:creator>
  <cp:lastModifiedBy>ansar</cp:lastModifiedBy>
  <cp:revision>165</cp:revision>
  <dcterms:created xsi:type="dcterms:W3CDTF">2006-08-16T00:00:00Z</dcterms:created>
  <dcterms:modified xsi:type="dcterms:W3CDTF">2016-09-05T07:08:57Z</dcterms:modified>
</cp:coreProperties>
</file>