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9" d="100"/>
          <a:sy n="79" d="100"/>
        </p:scale>
        <p:origin x="-384" y="-3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FDFA2D0-331A-47B9-BCD2-473F38B0F31B}" type="datetimeFigureOut">
              <a:rPr lang="en-US" smtClean="0"/>
              <a:t>7/27/2015</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54919D6C-F498-481B-805A-1CDC68AA46ED}" type="slidenum">
              <a:rPr lang="en-US" smtClean="0"/>
              <a:t>‹#›</a:t>
            </a:fld>
            <a:endParaRPr lang="en-US"/>
          </a:p>
        </p:txBody>
      </p:sp>
    </p:spTree>
    <p:extLst>
      <p:ext uri="{BB962C8B-B14F-4D97-AF65-F5344CB8AC3E}">
        <p14:creationId xmlns:p14="http://schemas.microsoft.com/office/powerpoint/2010/main" val="2590428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DFA2D0-331A-47B9-BCD2-473F38B0F31B}" type="datetimeFigureOut">
              <a:rPr lang="en-US" smtClean="0"/>
              <a:t>7/27/2015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919D6C-F498-481B-805A-1CDC68AA46ED}" type="slidenum">
              <a:rPr lang="en-US" smtClean="0"/>
              <a:t>‹#›</a:t>
            </a:fld>
            <a:endParaRPr lang="en-US"/>
          </a:p>
        </p:txBody>
      </p:sp>
    </p:spTree>
    <p:extLst>
      <p:ext uri="{BB962C8B-B14F-4D97-AF65-F5344CB8AC3E}">
        <p14:creationId xmlns:p14="http://schemas.microsoft.com/office/powerpoint/2010/main" val="3320446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DFA2D0-331A-47B9-BCD2-473F38B0F31B}" type="datetimeFigureOut">
              <a:rPr lang="en-US" smtClean="0"/>
              <a:t>7/27/2015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19D6C-F498-481B-805A-1CDC68AA46ED}" type="slidenum">
              <a:rPr lang="en-US" smtClean="0"/>
              <a:t>‹#›</a:t>
            </a:fld>
            <a:endParaRPr lang="en-US"/>
          </a:p>
        </p:txBody>
      </p:sp>
    </p:spTree>
    <p:extLst>
      <p:ext uri="{BB962C8B-B14F-4D97-AF65-F5344CB8AC3E}">
        <p14:creationId xmlns:p14="http://schemas.microsoft.com/office/powerpoint/2010/main" val="14170954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DFA2D0-331A-47B9-BCD2-473F38B0F31B}" type="datetimeFigureOut">
              <a:rPr lang="en-US" smtClean="0"/>
              <a:t>7/27/2015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19D6C-F498-481B-805A-1CDC68AA46ED}" type="slidenum">
              <a:rPr lang="en-US" smtClean="0"/>
              <a:t>‹#›</a:t>
            </a:fld>
            <a:endParaRPr lang="en-US"/>
          </a:p>
        </p:txBody>
      </p:sp>
    </p:spTree>
    <p:extLst>
      <p:ext uri="{BB962C8B-B14F-4D97-AF65-F5344CB8AC3E}">
        <p14:creationId xmlns:p14="http://schemas.microsoft.com/office/powerpoint/2010/main" val="1673825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DFA2D0-331A-47B9-BCD2-473F38B0F31B}" type="datetimeFigureOut">
              <a:rPr lang="en-US" smtClean="0"/>
              <a:t>7/27/2015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19D6C-F498-481B-805A-1CDC68AA46ED}" type="slidenum">
              <a:rPr lang="en-US" smtClean="0"/>
              <a:t>‹#›</a:t>
            </a:fld>
            <a:endParaRPr lang="en-US"/>
          </a:p>
        </p:txBody>
      </p:sp>
    </p:spTree>
    <p:extLst>
      <p:ext uri="{BB962C8B-B14F-4D97-AF65-F5344CB8AC3E}">
        <p14:creationId xmlns:p14="http://schemas.microsoft.com/office/powerpoint/2010/main" val="32931270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DFA2D0-331A-47B9-BCD2-473F38B0F31B}" type="datetimeFigureOut">
              <a:rPr lang="en-US" smtClean="0"/>
              <a:t>7/27/2015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19D6C-F498-481B-805A-1CDC68AA46ED}" type="slidenum">
              <a:rPr lang="en-US" smtClean="0"/>
              <a:t>‹#›</a:t>
            </a:fld>
            <a:endParaRPr lang="en-US"/>
          </a:p>
        </p:txBody>
      </p:sp>
    </p:spTree>
    <p:extLst>
      <p:ext uri="{BB962C8B-B14F-4D97-AF65-F5344CB8AC3E}">
        <p14:creationId xmlns:p14="http://schemas.microsoft.com/office/powerpoint/2010/main" val="15448966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DFA2D0-331A-47B9-BCD2-473F38B0F31B}" type="datetimeFigureOut">
              <a:rPr lang="en-US" smtClean="0"/>
              <a:t>7/27/2015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19D6C-F498-481B-805A-1CDC68AA46ED}" type="slidenum">
              <a:rPr lang="en-US" smtClean="0"/>
              <a:t>‹#›</a:t>
            </a:fld>
            <a:endParaRPr lang="en-US"/>
          </a:p>
        </p:txBody>
      </p:sp>
    </p:spTree>
    <p:extLst>
      <p:ext uri="{BB962C8B-B14F-4D97-AF65-F5344CB8AC3E}">
        <p14:creationId xmlns:p14="http://schemas.microsoft.com/office/powerpoint/2010/main" val="38645090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DFA2D0-331A-47B9-BCD2-473F38B0F31B}" type="datetimeFigureOut">
              <a:rPr lang="en-US" smtClean="0"/>
              <a:t>7/27/2015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19D6C-F498-481B-805A-1CDC68AA46ED}" type="slidenum">
              <a:rPr lang="en-US" smtClean="0"/>
              <a:t>‹#›</a:t>
            </a:fld>
            <a:endParaRPr lang="en-US"/>
          </a:p>
        </p:txBody>
      </p:sp>
    </p:spTree>
    <p:extLst>
      <p:ext uri="{BB962C8B-B14F-4D97-AF65-F5344CB8AC3E}">
        <p14:creationId xmlns:p14="http://schemas.microsoft.com/office/powerpoint/2010/main" val="7777476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DFA2D0-331A-47B9-BCD2-473F38B0F31B}" type="datetimeFigureOut">
              <a:rPr lang="en-US" smtClean="0"/>
              <a:t>7/27/2015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19D6C-F498-481B-805A-1CDC68AA46ED}" type="slidenum">
              <a:rPr lang="en-US" smtClean="0"/>
              <a:t>‹#›</a:t>
            </a:fld>
            <a:endParaRPr lang="en-US"/>
          </a:p>
        </p:txBody>
      </p:sp>
    </p:spTree>
    <p:extLst>
      <p:ext uri="{BB962C8B-B14F-4D97-AF65-F5344CB8AC3E}">
        <p14:creationId xmlns:p14="http://schemas.microsoft.com/office/powerpoint/2010/main" val="3055335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DFA2D0-331A-47B9-BCD2-473F38B0F31B}" type="datetimeFigureOut">
              <a:rPr lang="en-US" smtClean="0"/>
              <a:t>7/27/2015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54919D6C-F498-481B-805A-1CDC68AA46ED}" type="slidenum">
              <a:rPr lang="en-US" smtClean="0"/>
              <a:t>‹#›</a:t>
            </a:fld>
            <a:endParaRPr lang="en-US"/>
          </a:p>
        </p:txBody>
      </p:sp>
    </p:spTree>
    <p:extLst>
      <p:ext uri="{BB962C8B-B14F-4D97-AF65-F5344CB8AC3E}">
        <p14:creationId xmlns:p14="http://schemas.microsoft.com/office/powerpoint/2010/main" val="19070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DFA2D0-331A-47B9-BCD2-473F38B0F31B}" type="datetimeFigureOut">
              <a:rPr lang="en-US" smtClean="0"/>
              <a:t>7/27/2015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19D6C-F498-481B-805A-1CDC68AA46ED}" type="slidenum">
              <a:rPr lang="en-US" smtClean="0"/>
              <a:t>‹#›</a:t>
            </a:fld>
            <a:endParaRPr lang="en-US"/>
          </a:p>
        </p:txBody>
      </p:sp>
    </p:spTree>
    <p:extLst>
      <p:ext uri="{BB962C8B-B14F-4D97-AF65-F5344CB8AC3E}">
        <p14:creationId xmlns:p14="http://schemas.microsoft.com/office/powerpoint/2010/main" val="2955397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FDFA2D0-331A-47B9-BCD2-473F38B0F31B}" type="datetimeFigureOut">
              <a:rPr lang="en-US" smtClean="0"/>
              <a:t>7/27/2015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919D6C-F498-481B-805A-1CDC68AA46ED}" type="slidenum">
              <a:rPr lang="en-US" smtClean="0"/>
              <a:t>‹#›</a:t>
            </a:fld>
            <a:endParaRPr lang="en-US"/>
          </a:p>
        </p:txBody>
      </p:sp>
    </p:spTree>
    <p:extLst>
      <p:ext uri="{BB962C8B-B14F-4D97-AF65-F5344CB8AC3E}">
        <p14:creationId xmlns:p14="http://schemas.microsoft.com/office/powerpoint/2010/main" val="1532857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FDFA2D0-331A-47B9-BCD2-473F38B0F31B}" type="datetimeFigureOut">
              <a:rPr lang="en-US" smtClean="0"/>
              <a:t>7/27/2015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919D6C-F498-481B-805A-1CDC68AA46ED}" type="slidenum">
              <a:rPr lang="en-US" smtClean="0"/>
              <a:t>‹#›</a:t>
            </a:fld>
            <a:endParaRPr lang="en-US"/>
          </a:p>
        </p:txBody>
      </p:sp>
    </p:spTree>
    <p:extLst>
      <p:ext uri="{BB962C8B-B14F-4D97-AF65-F5344CB8AC3E}">
        <p14:creationId xmlns:p14="http://schemas.microsoft.com/office/powerpoint/2010/main" val="113849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FDFA2D0-331A-47B9-BCD2-473F38B0F31B}" type="datetimeFigureOut">
              <a:rPr lang="en-US" smtClean="0"/>
              <a:t>7/27/2015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919D6C-F498-481B-805A-1CDC68AA46ED}" type="slidenum">
              <a:rPr lang="en-US" smtClean="0"/>
              <a:t>‹#›</a:t>
            </a:fld>
            <a:endParaRPr lang="en-US"/>
          </a:p>
        </p:txBody>
      </p:sp>
    </p:spTree>
    <p:extLst>
      <p:ext uri="{BB962C8B-B14F-4D97-AF65-F5344CB8AC3E}">
        <p14:creationId xmlns:p14="http://schemas.microsoft.com/office/powerpoint/2010/main" val="781775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DFA2D0-331A-47B9-BCD2-473F38B0F31B}" type="datetimeFigureOut">
              <a:rPr lang="en-US" smtClean="0"/>
              <a:t>7/27/2015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919D6C-F498-481B-805A-1CDC68AA46ED}" type="slidenum">
              <a:rPr lang="en-US" smtClean="0"/>
              <a:t>‹#›</a:t>
            </a:fld>
            <a:endParaRPr lang="en-US"/>
          </a:p>
        </p:txBody>
      </p:sp>
    </p:spTree>
    <p:extLst>
      <p:ext uri="{BB962C8B-B14F-4D97-AF65-F5344CB8AC3E}">
        <p14:creationId xmlns:p14="http://schemas.microsoft.com/office/powerpoint/2010/main" val="749251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DFA2D0-331A-47B9-BCD2-473F38B0F31B}" type="datetimeFigureOut">
              <a:rPr lang="en-US" smtClean="0"/>
              <a:t>7/27/2015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919D6C-F498-481B-805A-1CDC68AA46ED}" type="slidenum">
              <a:rPr lang="en-US" smtClean="0"/>
              <a:t>‹#›</a:t>
            </a:fld>
            <a:endParaRPr lang="en-US"/>
          </a:p>
        </p:txBody>
      </p:sp>
    </p:spTree>
    <p:extLst>
      <p:ext uri="{BB962C8B-B14F-4D97-AF65-F5344CB8AC3E}">
        <p14:creationId xmlns:p14="http://schemas.microsoft.com/office/powerpoint/2010/main" val="3641815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DFA2D0-331A-47B9-BCD2-473F38B0F31B}" type="datetimeFigureOut">
              <a:rPr lang="en-US" smtClean="0"/>
              <a:t>7/27/2015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919D6C-F498-481B-805A-1CDC68AA46ED}" type="slidenum">
              <a:rPr lang="en-US" smtClean="0"/>
              <a:t>‹#›</a:t>
            </a:fld>
            <a:endParaRPr lang="en-US"/>
          </a:p>
        </p:txBody>
      </p:sp>
    </p:spTree>
    <p:extLst>
      <p:ext uri="{BB962C8B-B14F-4D97-AF65-F5344CB8AC3E}">
        <p14:creationId xmlns:p14="http://schemas.microsoft.com/office/powerpoint/2010/main" val="3175057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FDFA2D0-331A-47B9-BCD2-473F38B0F31B}" type="datetimeFigureOut">
              <a:rPr lang="en-US" smtClean="0"/>
              <a:t>7/27/2015</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4919D6C-F498-481B-805A-1CDC68AA46ED}" type="slidenum">
              <a:rPr lang="en-US" smtClean="0"/>
              <a:t>‹#›</a:t>
            </a:fld>
            <a:endParaRPr lang="en-US"/>
          </a:p>
        </p:txBody>
      </p:sp>
    </p:spTree>
    <p:extLst>
      <p:ext uri="{BB962C8B-B14F-4D97-AF65-F5344CB8AC3E}">
        <p14:creationId xmlns:p14="http://schemas.microsoft.com/office/powerpoint/2010/main" val="4195621157"/>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 id="2147483748"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6017" y="285236"/>
            <a:ext cx="9144000" cy="860983"/>
          </a:xfrm>
        </p:spPr>
        <p:txBody>
          <a:bodyPr>
            <a:normAutofit/>
          </a:bodyPr>
          <a:lstStyle/>
          <a:p>
            <a:r>
              <a:rPr lang="fa-IR" sz="4800" b="1" dirty="0" smtClean="0">
                <a:solidFill>
                  <a:schemeClr val="accent1">
                    <a:lumMod val="50000"/>
                  </a:schemeClr>
                </a:solidFill>
                <a:cs typeface="B Nazanin" panose="00000400000000000000" pitchFamily="2" charset="-78"/>
              </a:rPr>
              <a:t>به نام ایزد منان</a:t>
            </a:r>
            <a:endParaRPr lang="en-US" sz="4800" b="1" dirty="0">
              <a:solidFill>
                <a:schemeClr val="accent1">
                  <a:lumMod val="50000"/>
                </a:schemeClr>
              </a:solidFill>
              <a:cs typeface="B Nazanin" panose="00000400000000000000" pitchFamily="2" charset="-78"/>
            </a:endParaRPr>
          </a:p>
        </p:txBody>
      </p:sp>
      <p:sp>
        <p:nvSpPr>
          <p:cNvPr id="3" name="Subtitle 2"/>
          <p:cNvSpPr>
            <a:spLocks noGrp="1"/>
          </p:cNvSpPr>
          <p:nvPr>
            <p:ph type="subTitle" idx="1"/>
          </p:nvPr>
        </p:nvSpPr>
        <p:spPr>
          <a:xfrm>
            <a:off x="2180822" y="3374265"/>
            <a:ext cx="9345769" cy="1506828"/>
          </a:xfrm>
        </p:spPr>
        <p:txBody>
          <a:bodyPr>
            <a:normAutofit/>
          </a:bodyPr>
          <a:lstStyle/>
          <a:p>
            <a:r>
              <a:rPr lang="fa-IR" sz="4400" b="1" dirty="0" smtClean="0">
                <a:solidFill>
                  <a:schemeClr val="accent1">
                    <a:lumMod val="50000"/>
                  </a:schemeClr>
                </a:solidFill>
                <a:cs typeface="B Nazanin" panose="00000400000000000000" pitchFamily="2" charset="-78"/>
              </a:rPr>
              <a:t>اقتصاد مقاومتی با رویکرد روابط عمومی</a:t>
            </a:r>
            <a:endParaRPr lang="en-US" sz="4400" b="1" dirty="0">
              <a:solidFill>
                <a:schemeClr val="accent1">
                  <a:lumMod val="50000"/>
                </a:schemeClr>
              </a:solidFill>
              <a:cs typeface="B Nazanin" panose="00000400000000000000" pitchFamily="2" charset="-78"/>
            </a:endParaRPr>
          </a:p>
        </p:txBody>
      </p:sp>
    </p:spTree>
    <p:extLst>
      <p:ext uri="{BB962C8B-B14F-4D97-AF65-F5344CB8AC3E}">
        <p14:creationId xmlns:p14="http://schemas.microsoft.com/office/powerpoint/2010/main" val="2846735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9315" y="531255"/>
            <a:ext cx="9913492" cy="1052848"/>
          </a:xfrm>
        </p:spPr>
        <p:txBody>
          <a:bodyPr/>
          <a:lstStyle/>
          <a:p>
            <a:pPr algn="r"/>
            <a:r>
              <a:rPr lang="fa-IR" dirty="0">
                <a:solidFill>
                  <a:schemeClr val="accent1">
                    <a:lumMod val="50000"/>
                  </a:schemeClr>
                </a:solidFill>
                <a:cs typeface="B Nazanin" panose="00000400000000000000" pitchFamily="2" charset="-78"/>
              </a:rPr>
              <a:t>سیاست های اقتصاد </a:t>
            </a:r>
            <a:r>
              <a:rPr lang="fa-IR" dirty="0" smtClean="0">
                <a:solidFill>
                  <a:schemeClr val="accent1">
                    <a:lumMod val="50000"/>
                  </a:schemeClr>
                </a:solidFill>
                <a:cs typeface="B Nazanin" panose="00000400000000000000" pitchFamily="2" charset="-78"/>
              </a:rPr>
              <a:t>مقاومتی:</a:t>
            </a:r>
            <a:endParaRPr lang="en-US" dirty="0">
              <a:solidFill>
                <a:schemeClr val="accent1">
                  <a:lumMod val="50000"/>
                </a:schemeClr>
              </a:solidFill>
              <a:cs typeface="B Nazanin" panose="00000400000000000000" pitchFamily="2" charset="-78"/>
            </a:endParaRPr>
          </a:p>
        </p:txBody>
      </p:sp>
      <p:sp>
        <p:nvSpPr>
          <p:cNvPr id="3" name="Content Placeholder 2"/>
          <p:cNvSpPr>
            <a:spLocks noGrp="1"/>
          </p:cNvSpPr>
          <p:nvPr>
            <p:ph idx="1"/>
          </p:nvPr>
        </p:nvSpPr>
        <p:spPr>
          <a:xfrm>
            <a:off x="1484310" y="1700010"/>
            <a:ext cx="10338497" cy="4971245"/>
          </a:xfrm>
        </p:spPr>
        <p:txBody>
          <a:bodyPr>
            <a:normAutofit/>
          </a:bodyPr>
          <a:lstStyle/>
          <a:p>
            <a:pPr marL="0" indent="0" algn="r" rtl="1">
              <a:buNone/>
            </a:pPr>
            <a:r>
              <a:rPr lang="fa-IR" b="1" dirty="0">
                <a:cs typeface="B Nazanin" panose="00000400000000000000" pitchFamily="2" charset="-78"/>
              </a:rPr>
              <a:t>با هدف تامین رشد پویا و بهبود شاخص‌های مقاومت اقتصادی ودستیابی به اهداف سندچشم‌انداز بیست‌ساله، سیاست‌های کلی اقتصاد مقاومتی با رویکردی جهادی، انعطاف پذیر، فرصت ساز، مولد، درون‌زا، پیشرو و برون‌گرا ابلاغ می‌گردد</a:t>
            </a:r>
            <a:r>
              <a:rPr lang="fa-IR" b="1" dirty="0" smtClean="0">
                <a:cs typeface="B Nazanin" panose="00000400000000000000" pitchFamily="2" charset="-78"/>
              </a:rPr>
              <a:t>:</a:t>
            </a:r>
          </a:p>
          <a:p>
            <a:pPr marL="0" indent="0" algn="r" rtl="1">
              <a:buNone/>
            </a:pPr>
            <a:r>
              <a:rPr lang="fa-IR" dirty="0" smtClean="0">
                <a:cs typeface="B Nazanin" panose="00000400000000000000" pitchFamily="2" charset="-78"/>
              </a:rPr>
              <a:t>1.تأمین </a:t>
            </a:r>
            <a:r>
              <a:rPr lang="fa-IR" dirty="0">
                <a:cs typeface="B Nazanin" panose="00000400000000000000" pitchFamily="2" charset="-78"/>
              </a:rPr>
              <a:t>شرایط و فعال‌سازی کلیه امکانات و منابع مالی و سرمایه‌های انسانی و علمی کشور به منظور توسعه کارآفرینی و به حداکثر رساندن مشارکت آحاد جامعه در فعالیت‌های اقتصادی </a:t>
            </a:r>
            <a:endParaRPr lang="fa-IR" dirty="0" smtClean="0">
              <a:cs typeface="B Nazanin" panose="00000400000000000000" pitchFamily="2" charset="-78"/>
            </a:endParaRPr>
          </a:p>
          <a:p>
            <a:pPr marL="0" indent="0" algn="r" rtl="1">
              <a:buNone/>
            </a:pPr>
            <a:r>
              <a:rPr lang="fa-IR" dirty="0" smtClean="0">
                <a:cs typeface="B Nazanin" panose="00000400000000000000" pitchFamily="2" charset="-78"/>
              </a:rPr>
              <a:t>2.پیشتازی </a:t>
            </a:r>
            <a:r>
              <a:rPr lang="fa-IR" dirty="0">
                <a:cs typeface="B Nazanin" panose="00000400000000000000" pitchFamily="2" charset="-78"/>
              </a:rPr>
              <a:t>اقتصاد دانش بنیان، پیاده‌سازی و اجرای نقشه جامع علمی کشور و ساماندهی نظام ملی نوآوری به منظور ارتقاء جایگاه جهانی کشور و افزایش سهم تولید و </a:t>
            </a:r>
            <a:r>
              <a:rPr lang="fa-IR" dirty="0" smtClean="0">
                <a:cs typeface="B Nazanin" panose="00000400000000000000" pitchFamily="2" charset="-78"/>
              </a:rPr>
              <a:t>صادرات</a:t>
            </a:r>
          </a:p>
          <a:p>
            <a:pPr marL="0" indent="0" algn="r" rtl="1">
              <a:buNone/>
            </a:pPr>
            <a:r>
              <a:rPr lang="fa-IR" dirty="0">
                <a:cs typeface="B Nazanin" panose="00000400000000000000" pitchFamily="2" charset="-78"/>
              </a:rPr>
              <a:t>3. محور قراردادن رشد بهره‌وری در اقتصاد با تقویت عوامل تولید، توانمندسازی نیروی کار، تقویتِ رقابت‌پذیری اقتصاد، ایجاد بستر رقابت بین مناطق و استانها </a:t>
            </a:r>
          </a:p>
          <a:p>
            <a:pPr marL="0" indent="0" algn="r" rtl="1">
              <a:buNone/>
            </a:pPr>
            <a:r>
              <a:rPr lang="fa-IR" dirty="0" smtClean="0">
                <a:cs typeface="B Nazanin" panose="00000400000000000000" pitchFamily="2" charset="-78"/>
              </a:rPr>
              <a:t>4.استفاده </a:t>
            </a:r>
            <a:r>
              <a:rPr lang="fa-IR" dirty="0">
                <a:cs typeface="B Nazanin" panose="00000400000000000000" pitchFamily="2" charset="-78"/>
              </a:rPr>
              <a:t>از ظرفیت اجرای هدفمند‌سازی یارانه‌ها در جهت افزایش تولید، اشتغال و بهره‌‌وری، کاهش شدت انرژی و ارتقاء شاخص‌های عدالت اجتماعی.</a:t>
            </a:r>
            <a:endParaRPr lang="en-US" dirty="0">
              <a:cs typeface="B Nazanin" panose="00000400000000000000" pitchFamily="2" charset="-78"/>
            </a:endParaRPr>
          </a:p>
        </p:txBody>
      </p:sp>
    </p:spTree>
    <p:extLst>
      <p:ext uri="{BB962C8B-B14F-4D97-AF65-F5344CB8AC3E}">
        <p14:creationId xmlns:p14="http://schemas.microsoft.com/office/powerpoint/2010/main" val="652611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837127"/>
            <a:ext cx="10454405" cy="5473521"/>
          </a:xfrm>
        </p:spPr>
        <p:txBody>
          <a:bodyPr>
            <a:normAutofit lnSpcReduction="10000"/>
          </a:bodyPr>
          <a:lstStyle/>
          <a:p>
            <a:pPr marL="0" indent="0" algn="r" rtl="1">
              <a:buNone/>
            </a:pPr>
            <a:r>
              <a:rPr lang="fa-IR" sz="2800" dirty="0" smtClean="0">
                <a:cs typeface="B Nazanin" panose="00000400000000000000" pitchFamily="2" charset="-78"/>
              </a:rPr>
              <a:t>5.سهم‌بری </a:t>
            </a:r>
            <a:r>
              <a:rPr lang="fa-IR" sz="2800" dirty="0">
                <a:cs typeface="B Nazanin" panose="00000400000000000000" pitchFamily="2" charset="-78"/>
              </a:rPr>
              <a:t>عادلانه عوامل در زنجیره‌ تولید تا مصرف متناسب با نقش آنها در ایجاد ارزش، بویژه با افزایش سهم سرمایه انسانی از طریق ارتقاء آموزش، مهارت، خلاقیت، کارآفرینی و تجربه.</a:t>
            </a:r>
          </a:p>
          <a:p>
            <a:pPr marL="0" indent="0" algn="r" rtl="1">
              <a:buNone/>
            </a:pPr>
            <a:r>
              <a:rPr lang="fa-IR" sz="2800" dirty="0" smtClean="0">
                <a:cs typeface="B Nazanin" panose="00000400000000000000" pitchFamily="2" charset="-78"/>
              </a:rPr>
              <a:t>6.افزایش </a:t>
            </a:r>
            <a:r>
              <a:rPr lang="fa-IR" sz="2800" dirty="0">
                <a:cs typeface="B Nazanin" panose="00000400000000000000" pitchFamily="2" charset="-78"/>
              </a:rPr>
              <a:t>تولید داخلی نهاده‌ها و کالاهای اساسی(بویژه در اقلام وارداتی)، و اولویت دادن به تولید محصولات و خدمات راهبردی و ایجاد تنوع در مبادی تأمین کالاهای وارداتی با هدف کاهش وابستگی به کشورهای محدود و خاص.</a:t>
            </a:r>
          </a:p>
          <a:p>
            <a:pPr marL="0" indent="0" algn="r" rtl="1">
              <a:buNone/>
            </a:pPr>
            <a:r>
              <a:rPr lang="fa-IR" sz="2800" dirty="0" smtClean="0">
                <a:cs typeface="B Nazanin" panose="00000400000000000000" pitchFamily="2" charset="-78"/>
              </a:rPr>
              <a:t>7. </a:t>
            </a:r>
            <a:r>
              <a:rPr lang="fa-IR" sz="2800" dirty="0">
                <a:cs typeface="B Nazanin" panose="00000400000000000000" pitchFamily="2" charset="-78"/>
              </a:rPr>
              <a:t>تأمین امنیت غذا و درمان و ایجاد ذخایر راهبردی با تأکید بر افزایش کمی و کیفی تولید(مواد اولیه و </a:t>
            </a:r>
            <a:r>
              <a:rPr lang="fa-IR" sz="2800" dirty="0" smtClean="0">
                <a:cs typeface="B Nazanin" panose="00000400000000000000" pitchFamily="2" charset="-78"/>
              </a:rPr>
              <a:t>کالا)</a:t>
            </a:r>
          </a:p>
          <a:p>
            <a:pPr marL="0" indent="0" algn="r" rtl="1">
              <a:buNone/>
            </a:pPr>
            <a:r>
              <a:rPr lang="fa-IR" sz="2800" dirty="0">
                <a:cs typeface="B Nazanin" panose="00000400000000000000" pitchFamily="2" charset="-78"/>
              </a:rPr>
              <a:t>8. مدیریت مصرف با تأکید بر اجرای سیاست‌های کلی اصلاح الگوی مصرف و ترویج مصرف کالاهای داخلی همراه با برنامه ریزی برای ارتقاء کیفیت و رقابت پذیری در تولید.</a:t>
            </a:r>
          </a:p>
          <a:p>
            <a:pPr marL="0" indent="0" algn="r" rtl="1">
              <a:buNone/>
            </a:pPr>
            <a:r>
              <a:rPr lang="fa-IR" sz="2800" dirty="0" smtClean="0">
                <a:cs typeface="B Nazanin" panose="00000400000000000000" pitchFamily="2" charset="-78"/>
              </a:rPr>
              <a:t>9. </a:t>
            </a:r>
            <a:r>
              <a:rPr lang="fa-IR" sz="2800" dirty="0">
                <a:cs typeface="B Nazanin" panose="00000400000000000000" pitchFamily="2" charset="-78"/>
              </a:rPr>
              <a:t>اصلاح و تقویت همه‌جانبه‌ نظام مالی کشور با هدف پاسخگویی به نیازهای اقتصاد ملی، ایجاد ثبات در اقتصاد ملی و پیشگامی در تقویت بخش واقعی.</a:t>
            </a:r>
          </a:p>
          <a:p>
            <a:pPr marL="0" indent="0" algn="r" rtl="1">
              <a:buNone/>
            </a:pPr>
            <a:endParaRPr lang="en-US" dirty="0"/>
          </a:p>
        </p:txBody>
      </p:sp>
    </p:spTree>
    <p:extLst>
      <p:ext uri="{BB962C8B-B14F-4D97-AF65-F5344CB8AC3E}">
        <p14:creationId xmlns:p14="http://schemas.microsoft.com/office/powerpoint/2010/main" val="3652876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2" cy="1271789"/>
          </a:xfrm>
        </p:spPr>
        <p:txBody>
          <a:bodyPr>
            <a:normAutofit/>
          </a:bodyPr>
          <a:lstStyle/>
          <a:p>
            <a:r>
              <a:rPr lang="fa-IR" sz="2800" b="1" dirty="0" smtClean="0">
                <a:solidFill>
                  <a:schemeClr val="accent1">
                    <a:lumMod val="50000"/>
                  </a:schemeClr>
                </a:solidFill>
                <a:cs typeface="B Nazanin" panose="00000400000000000000" pitchFamily="2" charset="-78"/>
              </a:rPr>
              <a:t>حمایت </a:t>
            </a:r>
            <a:r>
              <a:rPr lang="fa-IR" sz="2800" b="1" dirty="0">
                <a:solidFill>
                  <a:schemeClr val="accent1">
                    <a:lumMod val="50000"/>
                  </a:schemeClr>
                </a:solidFill>
                <a:cs typeface="B Nazanin" panose="00000400000000000000" pitchFamily="2" charset="-78"/>
              </a:rPr>
              <a:t>همه جانبه‌ هدفمند از صادرات کالاها و خدمات به تناسب ارزش افزوده و با خالص ارزآوری مثبت از طریق:</a:t>
            </a:r>
            <a:endParaRPr lang="en-US" sz="2800" b="1" dirty="0">
              <a:solidFill>
                <a:schemeClr val="accent1">
                  <a:lumMod val="50000"/>
                </a:schemeClr>
              </a:solidFill>
              <a:cs typeface="B Nazanin" panose="00000400000000000000" pitchFamily="2" charset="-78"/>
            </a:endParaRPr>
          </a:p>
        </p:txBody>
      </p:sp>
      <p:sp>
        <p:nvSpPr>
          <p:cNvPr id="3" name="Content Placeholder 2"/>
          <p:cNvSpPr>
            <a:spLocks noGrp="1"/>
          </p:cNvSpPr>
          <p:nvPr>
            <p:ph idx="1"/>
          </p:nvPr>
        </p:nvSpPr>
        <p:spPr>
          <a:xfrm>
            <a:off x="1484309" y="1957589"/>
            <a:ext cx="10248345" cy="4713667"/>
          </a:xfrm>
        </p:spPr>
        <p:txBody>
          <a:bodyPr>
            <a:normAutofit/>
          </a:bodyPr>
          <a:lstStyle/>
          <a:p>
            <a:pPr marL="0" indent="0" algn="r" rtl="1">
              <a:buNone/>
            </a:pPr>
            <a:r>
              <a:rPr lang="fa-IR" sz="2800" dirty="0">
                <a:cs typeface="B Nazanin" panose="00000400000000000000" pitchFamily="2" charset="-78"/>
              </a:rPr>
              <a:t>•	  تسهیل مقررات و گسترش مشوق‌های لازم</a:t>
            </a:r>
          </a:p>
          <a:p>
            <a:pPr marL="0" indent="0" algn="r" rtl="1">
              <a:buNone/>
            </a:pPr>
            <a:r>
              <a:rPr lang="fa-IR" sz="2800" dirty="0">
                <a:cs typeface="B Nazanin" panose="00000400000000000000" pitchFamily="2" charset="-78"/>
              </a:rPr>
              <a:t>•	گسترش خدمات تجارت خارجی و ترانزیت و زیرساخت‌های مورد نیاز</a:t>
            </a:r>
          </a:p>
          <a:p>
            <a:pPr marL="0" indent="0" algn="r" rtl="1">
              <a:buNone/>
            </a:pPr>
            <a:r>
              <a:rPr lang="fa-IR" sz="2800" dirty="0">
                <a:cs typeface="B Nazanin" panose="00000400000000000000" pitchFamily="2" charset="-78"/>
              </a:rPr>
              <a:t>•	تشویق سرمایه گذاری خارجی برای صادرات</a:t>
            </a:r>
          </a:p>
          <a:p>
            <a:pPr marL="0" indent="0" algn="r" rtl="1">
              <a:buNone/>
            </a:pPr>
            <a:r>
              <a:rPr lang="fa-IR" sz="2800" dirty="0">
                <a:cs typeface="B Nazanin" panose="00000400000000000000" pitchFamily="2" charset="-78"/>
              </a:rPr>
              <a:t>•	برنامه ریزی تولید ملی متناسب با نیازهای صادراتی، شکل‌دهی بازارهای جدید، و تنوع بخشی پیوند‌های اقتصادی با کشورها به ویژه با کشورهای منطقه</a:t>
            </a:r>
          </a:p>
          <a:p>
            <a:pPr marL="0" indent="0" algn="r" rtl="1">
              <a:buNone/>
            </a:pPr>
            <a:r>
              <a:rPr lang="fa-IR" sz="2800" dirty="0">
                <a:cs typeface="B Nazanin" panose="00000400000000000000" pitchFamily="2" charset="-78"/>
              </a:rPr>
              <a:t>•	استفاده از ساز و کار مبادلات تهاتری برای تسهیل مبادلات در صورت نیاز</a:t>
            </a:r>
          </a:p>
          <a:p>
            <a:pPr marL="0" indent="0" algn="r" rtl="1">
              <a:buNone/>
            </a:pPr>
            <a:r>
              <a:rPr lang="fa-IR" sz="2800" dirty="0">
                <a:cs typeface="B Nazanin" panose="00000400000000000000" pitchFamily="2" charset="-78"/>
              </a:rPr>
              <a:t>•	ایجاد ثبات رویه و مقررات در مورد صادرات با هدف گسترش پایدار سهم ایران در</a:t>
            </a:r>
          </a:p>
          <a:p>
            <a:pPr marL="0" indent="0" algn="r" rtl="1">
              <a:buNone/>
            </a:pPr>
            <a:r>
              <a:rPr lang="fa-IR" sz="2800" dirty="0">
                <a:cs typeface="B Nazanin" panose="00000400000000000000" pitchFamily="2" charset="-78"/>
              </a:rPr>
              <a:t>بازارهای هدف</a:t>
            </a:r>
          </a:p>
          <a:p>
            <a:pPr marL="0" indent="0" algn="r" rtl="1">
              <a:buNone/>
            </a:pPr>
            <a:endParaRPr lang="en-US" dirty="0"/>
          </a:p>
        </p:txBody>
      </p:sp>
    </p:spTree>
    <p:extLst>
      <p:ext uri="{BB962C8B-B14F-4D97-AF65-F5344CB8AC3E}">
        <p14:creationId xmlns:p14="http://schemas.microsoft.com/office/powerpoint/2010/main" val="3093621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1"/>
            <a:ext cx="10261220" cy="1078606"/>
          </a:xfrm>
        </p:spPr>
        <p:txBody>
          <a:bodyPr>
            <a:normAutofit/>
          </a:bodyPr>
          <a:lstStyle/>
          <a:p>
            <a:r>
              <a:rPr lang="fa-IR" sz="3200" b="1" dirty="0">
                <a:solidFill>
                  <a:schemeClr val="accent1">
                    <a:lumMod val="50000"/>
                  </a:schemeClr>
                </a:solidFill>
                <a:cs typeface="B Nazanin" panose="00000400000000000000" pitchFamily="2" charset="-78"/>
              </a:rPr>
              <a:t>مقابله با ضربه پذیری درآمد حاصل از صادرات نفت و گاز از طریق:</a:t>
            </a:r>
            <a:endParaRPr lang="en-US" sz="3200" b="1" dirty="0">
              <a:solidFill>
                <a:schemeClr val="accent1">
                  <a:lumMod val="50000"/>
                </a:schemeClr>
              </a:solidFill>
              <a:cs typeface="B Nazanin" panose="00000400000000000000" pitchFamily="2" charset="-78"/>
            </a:endParaRPr>
          </a:p>
        </p:txBody>
      </p:sp>
      <p:sp>
        <p:nvSpPr>
          <p:cNvPr id="3" name="Content Placeholder 2"/>
          <p:cNvSpPr>
            <a:spLocks noGrp="1"/>
          </p:cNvSpPr>
          <p:nvPr>
            <p:ph idx="1"/>
          </p:nvPr>
        </p:nvSpPr>
        <p:spPr>
          <a:xfrm>
            <a:off x="1484311" y="1764407"/>
            <a:ext cx="10093796" cy="4584878"/>
          </a:xfrm>
        </p:spPr>
        <p:txBody>
          <a:bodyPr>
            <a:normAutofit/>
          </a:bodyPr>
          <a:lstStyle/>
          <a:p>
            <a:pPr marL="0" indent="0" algn="r" rtl="1">
              <a:buNone/>
            </a:pPr>
            <a:r>
              <a:rPr lang="fa-IR" sz="2800" dirty="0">
                <a:solidFill>
                  <a:schemeClr val="tx2"/>
                </a:solidFill>
                <a:cs typeface="B Nazanin" panose="00000400000000000000" pitchFamily="2" charset="-78"/>
              </a:rPr>
              <a:t>• انتخاب مشتریان راهبردی.</a:t>
            </a:r>
          </a:p>
          <a:p>
            <a:pPr marL="0" indent="0" algn="r" rtl="1">
              <a:buNone/>
            </a:pPr>
            <a:r>
              <a:rPr lang="fa-IR" sz="2800" dirty="0" smtClean="0">
                <a:cs typeface="B Nazanin" panose="00000400000000000000" pitchFamily="2" charset="-78"/>
              </a:rPr>
              <a:t>•  ایجاد </a:t>
            </a:r>
            <a:r>
              <a:rPr lang="fa-IR" sz="2800" dirty="0">
                <a:cs typeface="B Nazanin" panose="00000400000000000000" pitchFamily="2" charset="-78"/>
              </a:rPr>
              <a:t>تنوع در روش‌های فروش</a:t>
            </a:r>
          </a:p>
          <a:p>
            <a:pPr marL="0" indent="0" algn="r" rtl="1">
              <a:buNone/>
            </a:pPr>
            <a:r>
              <a:rPr lang="fa-IR" sz="2800" dirty="0" smtClean="0">
                <a:cs typeface="B Nazanin" panose="00000400000000000000" pitchFamily="2" charset="-78"/>
              </a:rPr>
              <a:t>•  </a:t>
            </a:r>
            <a:r>
              <a:rPr lang="fa-IR" sz="2800" dirty="0">
                <a:cs typeface="B Nazanin" panose="00000400000000000000" pitchFamily="2" charset="-78"/>
              </a:rPr>
              <a:t>مشارکت دادن بخش خصوصی در فروش </a:t>
            </a:r>
          </a:p>
          <a:p>
            <a:pPr marL="0" indent="0" algn="r" rtl="1">
              <a:buNone/>
            </a:pPr>
            <a:r>
              <a:rPr lang="fa-IR" sz="2800" dirty="0" smtClean="0">
                <a:cs typeface="B Nazanin" panose="00000400000000000000" pitchFamily="2" charset="-78"/>
              </a:rPr>
              <a:t>•  افزایش </a:t>
            </a:r>
            <a:r>
              <a:rPr lang="fa-IR" sz="2800" dirty="0">
                <a:cs typeface="B Nazanin" panose="00000400000000000000" pitchFamily="2" charset="-78"/>
              </a:rPr>
              <a:t>صادرات گاز </a:t>
            </a:r>
          </a:p>
          <a:p>
            <a:pPr marL="0" indent="0" algn="r" rtl="1">
              <a:buNone/>
            </a:pPr>
            <a:r>
              <a:rPr lang="fa-IR" sz="2800" dirty="0" smtClean="0">
                <a:cs typeface="B Nazanin" panose="00000400000000000000" pitchFamily="2" charset="-78"/>
              </a:rPr>
              <a:t>•  افزایش </a:t>
            </a:r>
            <a:r>
              <a:rPr lang="fa-IR" sz="2800" dirty="0">
                <a:cs typeface="B Nazanin" panose="00000400000000000000" pitchFamily="2" charset="-78"/>
              </a:rPr>
              <a:t>صادرات برق </a:t>
            </a:r>
          </a:p>
          <a:p>
            <a:pPr marL="0" indent="0" algn="r" rtl="1">
              <a:buNone/>
            </a:pPr>
            <a:r>
              <a:rPr lang="fa-IR" sz="2800" dirty="0" smtClean="0">
                <a:cs typeface="B Nazanin" panose="00000400000000000000" pitchFamily="2" charset="-78"/>
              </a:rPr>
              <a:t>•  افزایش </a:t>
            </a:r>
            <a:r>
              <a:rPr lang="fa-IR" sz="2800" dirty="0">
                <a:cs typeface="B Nazanin" panose="00000400000000000000" pitchFamily="2" charset="-78"/>
              </a:rPr>
              <a:t>صادرات پتروشیمی</a:t>
            </a:r>
          </a:p>
          <a:p>
            <a:pPr marL="0" indent="0" algn="r" rtl="1">
              <a:buNone/>
            </a:pPr>
            <a:r>
              <a:rPr lang="fa-IR" sz="2800" dirty="0" smtClean="0">
                <a:cs typeface="B Nazanin" panose="00000400000000000000" pitchFamily="2" charset="-78"/>
              </a:rPr>
              <a:t>•  افزایش </a:t>
            </a:r>
            <a:r>
              <a:rPr lang="fa-IR" sz="2800" dirty="0">
                <a:cs typeface="B Nazanin" panose="00000400000000000000" pitchFamily="2" charset="-78"/>
              </a:rPr>
              <a:t>صادرات فرآورده‌های نفتی </a:t>
            </a:r>
          </a:p>
          <a:p>
            <a:pPr marL="0" indent="0" algn="r" rtl="1">
              <a:buNone/>
            </a:pPr>
            <a:endParaRPr lang="en-US" dirty="0"/>
          </a:p>
        </p:txBody>
      </p:sp>
    </p:spTree>
    <p:extLst>
      <p:ext uri="{BB962C8B-B14F-4D97-AF65-F5344CB8AC3E}">
        <p14:creationId xmlns:p14="http://schemas.microsoft.com/office/powerpoint/2010/main" val="2736720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695459"/>
            <a:ext cx="10325617" cy="5095741"/>
          </a:xfrm>
        </p:spPr>
        <p:txBody>
          <a:bodyPr>
            <a:normAutofit lnSpcReduction="10000"/>
          </a:bodyPr>
          <a:lstStyle/>
          <a:p>
            <a:pPr marL="0" indent="0" algn="r" rtl="1">
              <a:buNone/>
            </a:pPr>
            <a:r>
              <a:rPr lang="fa-IR" sz="2800" b="1" dirty="0">
                <a:solidFill>
                  <a:schemeClr val="accent1">
                    <a:lumMod val="50000"/>
                  </a:schemeClr>
                </a:solidFill>
                <a:cs typeface="B Nazanin" panose="00000400000000000000" pitchFamily="2" charset="-78"/>
              </a:rPr>
              <a:t>تأمین شرایط و فعال‌سازی کلیه امکانات و منابع مالی و سرمایه‌های انسانی و علمی کشور</a:t>
            </a:r>
          </a:p>
          <a:p>
            <a:pPr marL="0" indent="0" algn="r" rtl="1">
              <a:buNone/>
            </a:pPr>
            <a:r>
              <a:rPr lang="fa-IR" sz="2800" b="1" dirty="0">
                <a:cs typeface="B Nazanin" panose="00000400000000000000" pitchFamily="2" charset="-78"/>
              </a:rPr>
              <a:t>به منظور :</a:t>
            </a:r>
          </a:p>
          <a:p>
            <a:pPr algn="r" rtl="1">
              <a:buFont typeface="Wingdings" panose="05000000000000000000" pitchFamily="2" charset="2"/>
              <a:buChar char="ü"/>
            </a:pPr>
            <a:r>
              <a:rPr lang="fa-IR" dirty="0">
                <a:cs typeface="B Nazanin" panose="00000400000000000000" pitchFamily="2" charset="-78"/>
              </a:rPr>
              <a:t>	</a:t>
            </a:r>
            <a:r>
              <a:rPr lang="fa-IR" sz="2800" dirty="0" smtClean="0">
                <a:cs typeface="B Nazanin" panose="00000400000000000000" pitchFamily="2" charset="-78"/>
              </a:rPr>
              <a:t>توسعه کارآفرینی در فعالیت‌های اقتصادی</a:t>
            </a:r>
          </a:p>
          <a:p>
            <a:pPr algn="r" rtl="1">
              <a:buFont typeface="Wingdings" panose="05000000000000000000" pitchFamily="2" charset="2"/>
              <a:buChar char="ü"/>
            </a:pPr>
            <a:r>
              <a:rPr lang="fa-IR" sz="2800" dirty="0" smtClean="0">
                <a:cs typeface="B Nazanin" panose="00000400000000000000" pitchFamily="2" charset="-78"/>
              </a:rPr>
              <a:t>	و به حداکثر رساندن مشارکت آحاد جامعه در فعالیت‌های اقتصادی</a:t>
            </a:r>
          </a:p>
          <a:p>
            <a:pPr marL="0" indent="0" algn="r" rtl="1">
              <a:buNone/>
            </a:pPr>
            <a:r>
              <a:rPr lang="fa-IR" sz="2800" b="1" dirty="0" smtClean="0">
                <a:cs typeface="B Nazanin" panose="00000400000000000000" pitchFamily="2" charset="-78"/>
              </a:rPr>
              <a:t>به </a:t>
            </a:r>
            <a:r>
              <a:rPr lang="fa-IR" sz="2800" b="1" dirty="0">
                <a:cs typeface="B Nazanin" panose="00000400000000000000" pitchFamily="2" charset="-78"/>
              </a:rPr>
              <a:t>وسيله :</a:t>
            </a:r>
          </a:p>
          <a:p>
            <a:pPr algn="r" rtl="1">
              <a:buFont typeface="Wingdings" panose="05000000000000000000" pitchFamily="2" charset="2"/>
              <a:buChar char="ü"/>
            </a:pPr>
            <a:r>
              <a:rPr lang="fa-IR" dirty="0">
                <a:cs typeface="B Nazanin" panose="00000400000000000000" pitchFamily="2" charset="-78"/>
              </a:rPr>
              <a:t>	</a:t>
            </a:r>
            <a:r>
              <a:rPr lang="fa-IR" sz="2800" dirty="0">
                <a:cs typeface="B Nazanin" panose="00000400000000000000" pitchFamily="2" charset="-78"/>
              </a:rPr>
              <a:t>تسهیل و تشویق همکاری‌های جمعی</a:t>
            </a:r>
          </a:p>
          <a:p>
            <a:pPr algn="r" rtl="1">
              <a:buFont typeface="Wingdings" panose="05000000000000000000" pitchFamily="2" charset="2"/>
              <a:buChar char="ü"/>
            </a:pPr>
            <a:r>
              <a:rPr lang="fa-IR" sz="2800" dirty="0" smtClean="0">
                <a:cs typeface="B Nazanin" panose="00000400000000000000" pitchFamily="2" charset="-78"/>
              </a:rPr>
              <a:t>	ارتقای درآمد</a:t>
            </a:r>
          </a:p>
          <a:p>
            <a:pPr algn="r" rtl="1">
              <a:buFont typeface="Wingdings" panose="05000000000000000000" pitchFamily="2" charset="2"/>
              <a:buChar char="ü"/>
            </a:pPr>
            <a:r>
              <a:rPr lang="fa-IR" sz="2800" dirty="0" smtClean="0">
                <a:cs typeface="B Nazanin" panose="00000400000000000000" pitchFamily="2" charset="-78"/>
              </a:rPr>
              <a:t>	نقش طبقات کم‌درآمد و متوسط</a:t>
            </a:r>
          </a:p>
          <a:p>
            <a:pPr marL="0" indent="0" algn="r" rtl="1">
              <a:buNone/>
            </a:pPr>
            <a:endParaRPr lang="en-US" dirty="0"/>
          </a:p>
        </p:txBody>
      </p:sp>
    </p:spTree>
    <p:extLst>
      <p:ext uri="{BB962C8B-B14F-4D97-AF65-F5344CB8AC3E}">
        <p14:creationId xmlns:p14="http://schemas.microsoft.com/office/powerpoint/2010/main" val="1435831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2125" y="193184"/>
            <a:ext cx="5229875" cy="1249250"/>
          </a:xfrm>
        </p:spPr>
        <p:txBody>
          <a:bodyPr>
            <a:normAutofit/>
          </a:bodyPr>
          <a:lstStyle/>
          <a:p>
            <a:r>
              <a:rPr lang="fa-IR" sz="3200" b="1" dirty="0">
                <a:solidFill>
                  <a:schemeClr val="accent1">
                    <a:lumMod val="50000"/>
                  </a:schemeClr>
                </a:solidFill>
                <a:cs typeface="B Nazanin" panose="00000400000000000000" pitchFamily="2" charset="-78"/>
              </a:rPr>
              <a:t>اجزای </a:t>
            </a:r>
            <a:r>
              <a:rPr lang="fa-IR" sz="3200" b="1" dirty="0" smtClean="0">
                <a:solidFill>
                  <a:schemeClr val="accent1">
                    <a:lumMod val="50000"/>
                  </a:schemeClr>
                </a:solidFill>
                <a:cs typeface="B Nazanin" panose="00000400000000000000" pitchFamily="2" charset="-78"/>
              </a:rPr>
              <a:t>گفتمان سازی بخش</a:t>
            </a:r>
            <a:r>
              <a:rPr lang="fa-IR" sz="3200" b="1" dirty="0">
                <a:solidFill>
                  <a:schemeClr val="accent1">
                    <a:lumMod val="50000"/>
                  </a:schemeClr>
                </a:solidFill>
                <a:cs typeface="B Nazanin" panose="00000400000000000000" pitchFamily="2" charset="-78"/>
              </a:rPr>
              <a:t>:</a:t>
            </a:r>
            <a:r>
              <a:rPr lang="fa-IR" sz="3200" b="1" dirty="0" smtClean="0">
                <a:solidFill>
                  <a:schemeClr val="accent1">
                    <a:lumMod val="50000"/>
                  </a:schemeClr>
                </a:solidFill>
                <a:cs typeface="B Nazanin" panose="00000400000000000000" pitchFamily="2" charset="-78"/>
              </a:rPr>
              <a:t> </a:t>
            </a:r>
            <a:endParaRPr lang="en-US" sz="3200" b="1" dirty="0">
              <a:solidFill>
                <a:schemeClr val="accent1">
                  <a:lumMod val="50000"/>
                </a:schemeClr>
              </a:solidFill>
              <a:cs typeface="B Nazanin" panose="00000400000000000000" pitchFamily="2" charset="-78"/>
            </a:endParaRPr>
          </a:p>
        </p:txBody>
      </p:sp>
      <p:sp>
        <p:nvSpPr>
          <p:cNvPr id="3" name="Content Placeholder 2"/>
          <p:cNvSpPr>
            <a:spLocks noGrp="1"/>
          </p:cNvSpPr>
          <p:nvPr>
            <p:ph idx="1"/>
          </p:nvPr>
        </p:nvSpPr>
        <p:spPr>
          <a:xfrm>
            <a:off x="1484309" y="1339403"/>
            <a:ext cx="10325617" cy="4816698"/>
          </a:xfrm>
        </p:spPr>
        <p:txBody>
          <a:bodyPr/>
          <a:lstStyle/>
          <a:p>
            <a:pPr algn="r" rtl="1">
              <a:buFont typeface="Wingdings" panose="05000000000000000000" pitchFamily="2" charset="2"/>
              <a:buChar char="ü"/>
            </a:pPr>
            <a:r>
              <a:rPr lang="fa-IR" dirty="0">
                <a:cs typeface="B Nazanin" panose="00000400000000000000" pitchFamily="2" charset="-78"/>
              </a:rPr>
              <a:t>	</a:t>
            </a:r>
            <a:r>
              <a:rPr lang="fa-IR" sz="2800" dirty="0">
                <a:cs typeface="B Nazanin" panose="00000400000000000000" pitchFamily="2" charset="-78"/>
              </a:rPr>
              <a:t>برگزاري ميزگردهای تخصصي بررسي عوامل تشويقي مثبت در همکاري هاي جمعي سازمان و گروه هاي اقتصادي با حضور صاحبنظران حوزه و دانشگاه، فعالان و بانک ها</a:t>
            </a:r>
          </a:p>
          <a:p>
            <a:pPr algn="r" rtl="1">
              <a:buFont typeface="Wingdings" panose="05000000000000000000" pitchFamily="2" charset="2"/>
              <a:buChar char="ü"/>
            </a:pPr>
            <a:r>
              <a:rPr lang="fa-IR" sz="2800" dirty="0">
                <a:cs typeface="B Nazanin" panose="00000400000000000000" pitchFamily="2" charset="-78"/>
              </a:rPr>
              <a:t>	انجام مطالعات پيمايشي به منظور نيازسنجي تشويقي و تسهيلي همکاري جمعي فعالان و سرمايه گزاران و راههاي تأمين آن</a:t>
            </a:r>
          </a:p>
          <a:p>
            <a:pPr algn="r" rtl="1">
              <a:buFont typeface="Wingdings" panose="05000000000000000000" pitchFamily="2" charset="2"/>
              <a:buChar char="ü"/>
            </a:pPr>
            <a:r>
              <a:rPr lang="fa-IR" sz="2800" dirty="0">
                <a:cs typeface="B Nazanin" panose="00000400000000000000" pitchFamily="2" charset="-78"/>
              </a:rPr>
              <a:t>	انتشار نتايج نظرسنجي فوق براي کارکنان </a:t>
            </a:r>
            <a:r>
              <a:rPr lang="fa-IR" sz="2800" dirty="0" smtClean="0">
                <a:cs typeface="B Nazanin" panose="00000400000000000000" pitchFamily="2" charset="-78"/>
              </a:rPr>
              <a:t>و </a:t>
            </a:r>
            <a:r>
              <a:rPr lang="fa-IR" sz="2800" dirty="0">
                <a:cs typeface="B Nazanin" panose="00000400000000000000" pitchFamily="2" charset="-78"/>
              </a:rPr>
              <a:t>افکار عمومي</a:t>
            </a:r>
          </a:p>
          <a:p>
            <a:pPr algn="r" rtl="1">
              <a:buFont typeface="Wingdings" panose="05000000000000000000" pitchFamily="2" charset="2"/>
              <a:buChar char="ü"/>
            </a:pPr>
            <a:r>
              <a:rPr lang="fa-IR" sz="2800" dirty="0">
                <a:cs typeface="B Nazanin" panose="00000400000000000000" pitchFamily="2" charset="-78"/>
              </a:rPr>
              <a:t>	انتشار </a:t>
            </a:r>
            <a:r>
              <a:rPr lang="fa-IR" sz="2800" dirty="0" smtClean="0">
                <a:cs typeface="B Nazanin" panose="00000400000000000000" pitchFamily="2" charset="-78"/>
              </a:rPr>
              <a:t>رهیافت ها </a:t>
            </a:r>
            <a:r>
              <a:rPr lang="fa-IR" sz="2800" dirty="0">
                <a:cs typeface="B Nazanin" panose="00000400000000000000" pitchFamily="2" charset="-78"/>
              </a:rPr>
              <a:t>و نتایج و مطالعه پیمایشی</a:t>
            </a:r>
          </a:p>
          <a:p>
            <a:pPr marL="0" indent="0" algn="r" rtl="1">
              <a:buNone/>
            </a:pPr>
            <a:endParaRPr lang="en-US" dirty="0"/>
          </a:p>
        </p:txBody>
      </p:sp>
    </p:spTree>
    <p:extLst>
      <p:ext uri="{BB962C8B-B14F-4D97-AF65-F5344CB8AC3E}">
        <p14:creationId xmlns:p14="http://schemas.microsoft.com/office/powerpoint/2010/main" val="2686993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2" cy="949817"/>
          </a:xfrm>
        </p:spPr>
        <p:txBody>
          <a:bodyPr>
            <a:normAutofit/>
          </a:bodyPr>
          <a:lstStyle/>
          <a:p>
            <a:pPr algn="r" rtl="1"/>
            <a:r>
              <a:rPr lang="fa-IR" sz="3200" b="1" dirty="0">
                <a:solidFill>
                  <a:schemeClr val="accent1">
                    <a:lumMod val="50000"/>
                  </a:schemeClr>
                </a:solidFill>
                <a:cs typeface="B Nazanin" panose="00000400000000000000" pitchFamily="2" charset="-78"/>
              </a:rPr>
              <a:t>اجزای گفتمان سازی بخش (ارتقای درآمد</a:t>
            </a:r>
            <a:r>
              <a:rPr lang="fa-IR" sz="3200" b="1" dirty="0" smtClean="0">
                <a:solidFill>
                  <a:schemeClr val="accent1">
                    <a:lumMod val="50000"/>
                  </a:schemeClr>
                </a:solidFill>
                <a:cs typeface="B Nazanin" panose="00000400000000000000" pitchFamily="2" charset="-78"/>
              </a:rPr>
              <a:t>):</a:t>
            </a:r>
            <a:endParaRPr lang="en-US" sz="3200" b="1" dirty="0">
              <a:solidFill>
                <a:schemeClr val="accent1">
                  <a:lumMod val="50000"/>
                </a:schemeClr>
              </a:solidFill>
              <a:cs typeface="B Nazanin" panose="00000400000000000000" pitchFamily="2" charset="-78"/>
            </a:endParaRPr>
          </a:p>
        </p:txBody>
      </p:sp>
      <p:sp>
        <p:nvSpPr>
          <p:cNvPr id="3" name="Content Placeholder 2"/>
          <p:cNvSpPr>
            <a:spLocks noGrp="1"/>
          </p:cNvSpPr>
          <p:nvPr>
            <p:ph idx="1"/>
          </p:nvPr>
        </p:nvSpPr>
        <p:spPr>
          <a:xfrm>
            <a:off x="1484310" y="1635617"/>
            <a:ext cx="10018714" cy="4155583"/>
          </a:xfrm>
        </p:spPr>
        <p:txBody>
          <a:bodyPr/>
          <a:lstStyle/>
          <a:p>
            <a:pPr algn="r" rtl="1">
              <a:buFont typeface="Wingdings" panose="05000000000000000000" pitchFamily="2" charset="2"/>
              <a:buChar char="ü"/>
            </a:pPr>
            <a:r>
              <a:rPr lang="fa-IR" dirty="0">
                <a:cs typeface="B Nazanin" panose="00000400000000000000" pitchFamily="2" charset="-78"/>
              </a:rPr>
              <a:t>	</a:t>
            </a:r>
            <a:r>
              <a:rPr lang="fa-IR" sz="2800" dirty="0">
                <a:cs typeface="B Nazanin" panose="00000400000000000000" pitchFamily="2" charset="-78"/>
              </a:rPr>
              <a:t>تهيه مقاله، محتواي علمي در راستاي ضرورت و منافع توليد ثروت</a:t>
            </a:r>
          </a:p>
          <a:p>
            <a:pPr algn="r" rtl="1">
              <a:buFont typeface="Wingdings" panose="05000000000000000000" pitchFamily="2" charset="2"/>
              <a:buChar char="ü"/>
            </a:pPr>
            <a:r>
              <a:rPr lang="fa-IR" sz="2800" dirty="0">
                <a:cs typeface="B Nazanin" panose="00000400000000000000" pitchFamily="2" charset="-78"/>
              </a:rPr>
              <a:t>	برگزاري همايش به منظور تشويق سرمايه گزاران و کارآفرينان برتر</a:t>
            </a:r>
          </a:p>
          <a:p>
            <a:pPr algn="r" rtl="1">
              <a:buFont typeface="Wingdings" panose="05000000000000000000" pitchFamily="2" charset="2"/>
              <a:buChar char="ü"/>
            </a:pPr>
            <a:r>
              <a:rPr lang="fa-IR" sz="2800" dirty="0">
                <a:cs typeface="B Nazanin" panose="00000400000000000000" pitchFamily="2" charset="-78"/>
              </a:rPr>
              <a:t>	انعکاس و انتشار توليدات محتوايي همايش به افکارعمومي و کارکنان </a:t>
            </a:r>
            <a:endParaRPr lang="fa-IR" sz="2800" dirty="0" smtClean="0">
              <a:cs typeface="B Nazanin" panose="00000400000000000000" pitchFamily="2" charset="-78"/>
            </a:endParaRPr>
          </a:p>
          <a:p>
            <a:pPr algn="r" rtl="1">
              <a:buFont typeface="Wingdings" panose="05000000000000000000" pitchFamily="2" charset="2"/>
              <a:buChar char="ü"/>
            </a:pPr>
            <a:r>
              <a:rPr lang="fa-IR" sz="2800" dirty="0">
                <a:cs typeface="B Nazanin" panose="00000400000000000000" pitchFamily="2" charset="-78"/>
              </a:rPr>
              <a:t>	تهيه برنامه هاي تشويقي و تبليغي مانند جايزه هاي ويژه براي جذب سرمايه هاي پنهان و مولدان درآمد و سرمايه</a:t>
            </a:r>
          </a:p>
          <a:p>
            <a:pPr marL="0" indent="0" algn="r" rtl="1">
              <a:buNone/>
            </a:pPr>
            <a:endParaRPr lang="en-US" dirty="0"/>
          </a:p>
        </p:txBody>
      </p:sp>
    </p:spTree>
    <p:extLst>
      <p:ext uri="{BB962C8B-B14F-4D97-AF65-F5344CB8AC3E}">
        <p14:creationId xmlns:p14="http://schemas.microsoft.com/office/powerpoint/2010/main" val="3038835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2" cy="1194515"/>
          </a:xfrm>
        </p:spPr>
        <p:txBody>
          <a:bodyPr>
            <a:normAutofit/>
          </a:bodyPr>
          <a:lstStyle/>
          <a:p>
            <a:pPr algn="r" rtl="1"/>
            <a:r>
              <a:rPr lang="fa-IR" sz="3200" b="1" dirty="0">
                <a:solidFill>
                  <a:schemeClr val="accent1">
                    <a:lumMod val="50000"/>
                  </a:schemeClr>
                </a:solidFill>
                <a:cs typeface="B Nazanin" panose="00000400000000000000" pitchFamily="2" charset="-78"/>
              </a:rPr>
              <a:t>اجزای گفتمان سازی بخش (نقش طبقات کم‌درآمد و متوسط)</a:t>
            </a:r>
            <a:endParaRPr lang="en-US" sz="3200" b="1" dirty="0">
              <a:solidFill>
                <a:schemeClr val="accent1">
                  <a:lumMod val="50000"/>
                </a:schemeClr>
              </a:solidFill>
              <a:cs typeface="B Nazanin" panose="00000400000000000000" pitchFamily="2" charset="-78"/>
            </a:endParaRPr>
          </a:p>
        </p:txBody>
      </p:sp>
      <p:sp>
        <p:nvSpPr>
          <p:cNvPr id="3" name="Content Placeholder 2"/>
          <p:cNvSpPr>
            <a:spLocks noGrp="1"/>
          </p:cNvSpPr>
          <p:nvPr>
            <p:ph idx="1"/>
          </p:nvPr>
        </p:nvSpPr>
        <p:spPr>
          <a:xfrm>
            <a:off x="1538018" y="2241996"/>
            <a:ext cx="10018714" cy="3295919"/>
          </a:xfrm>
        </p:spPr>
        <p:txBody>
          <a:bodyPr/>
          <a:lstStyle/>
          <a:p>
            <a:pPr algn="r" rtl="1">
              <a:buFont typeface="Wingdings" panose="05000000000000000000" pitchFamily="2" charset="2"/>
              <a:buChar char="ü"/>
            </a:pPr>
            <a:r>
              <a:rPr lang="fa-IR" sz="2800" dirty="0">
                <a:cs typeface="B Nazanin" panose="00000400000000000000" pitchFamily="2" charset="-78"/>
              </a:rPr>
              <a:t>	تشکيل ميزگرد تخصصي براي دستيابي به راههاي حداکثري سودمند جذب و حمايت سرمايه هاي طبقات کم درآمد و متوسط </a:t>
            </a:r>
            <a:r>
              <a:rPr lang="fa-IR" sz="2800" dirty="0" smtClean="0">
                <a:cs typeface="B Nazanin" panose="00000400000000000000" pitchFamily="2" charset="-78"/>
              </a:rPr>
              <a:t>جامعه</a:t>
            </a:r>
            <a:endParaRPr lang="fa-IR" sz="2800" dirty="0">
              <a:cs typeface="B Nazanin" panose="00000400000000000000" pitchFamily="2" charset="-78"/>
            </a:endParaRPr>
          </a:p>
          <a:p>
            <a:pPr algn="r" rtl="1">
              <a:buFont typeface="Wingdings" panose="05000000000000000000" pitchFamily="2" charset="2"/>
              <a:buChar char="ü"/>
            </a:pPr>
            <a:r>
              <a:rPr lang="fa-IR" sz="2800" dirty="0">
                <a:cs typeface="B Nazanin" panose="00000400000000000000" pitchFamily="2" charset="-78"/>
              </a:rPr>
              <a:t>	انجام مطالعات اسنادي (کتابخانه اي) و ميداني به منظور دستيابي به ضرورت ها، </a:t>
            </a:r>
            <a:r>
              <a:rPr lang="fa-IR" sz="2800" dirty="0" smtClean="0">
                <a:cs typeface="B Nazanin" panose="00000400000000000000" pitchFamily="2" charset="-78"/>
              </a:rPr>
              <a:t>راه ها </a:t>
            </a:r>
            <a:r>
              <a:rPr lang="fa-IR" sz="2800" dirty="0">
                <a:cs typeface="B Nazanin" panose="00000400000000000000" pitchFamily="2" charset="-78"/>
              </a:rPr>
              <a:t>و موانع و چگونگي درآمد و مشارکت اقتصادي و شناسایی طبقات کم درآمد و متوسط جامعه</a:t>
            </a:r>
          </a:p>
          <a:p>
            <a:pPr marL="0" indent="0" algn="r" rtl="1">
              <a:buNone/>
            </a:pPr>
            <a:endParaRPr lang="en-US" dirty="0"/>
          </a:p>
        </p:txBody>
      </p:sp>
    </p:spTree>
    <p:extLst>
      <p:ext uri="{BB962C8B-B14F-4D97-AF65-F5344CB8AC3E}">
        <p14:creationId xmlns:p14="http://schemas.microsoft.com/office/powerpoint/2010/main" val="1554961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0526" y="428222"/>
            <a:ext cx="10018712" cy="859665"/>
          </a:xfrm>
        </p:spPr>
        <p:txBody>
          <a:bodyPr>
            <a:normAutofit/>
          </a:bodyPr>
          <a:lstStyle/>
          <a:p>
            <a:pPr algn="r" rtl="1"/>
            <a:r>
              <a:rPr lang="fa-IR" sz="3600" b="1" dirty="0">
                <a:solidFill>
                  <a:schemeClr val="accent1">
                    <a:lumMod val="50000"/>
                  </a:schemeClr>
                </a:solidFill>
                <a:cs typeface="B Nazanin" panose="00000400000000000000" pitchFamily="2" charset="-78"/>
              </a:rPr>
              <a:t>اجزای گفتمان سازی </a:t>
            </a:r>
            <a:endParaRPr lang="en-US" sz="3600" b="1" dirty="0">
              <a:solidFill>
                <a:schemeClr val="accent1">
                  <a:lumMod val="50000"/>
                </a:schemeClr>
              </a:solidFill>
              <a:cs typeface="B Nazanin" panose="00000400000000000000" pitchFamily="2" charset="-78"/>
            </a:endParaRPr>
          </a:p>
        </p:txBody>
      </p:sp>
      <p:sp>
        <p:nvSpPr>
          <p:cNvPr id="3" name="Content Placeholder 2"/>
          <p:cNvSpPr>
            <a:spLocks noGrp="1"/>
          </p:cNvSpPr>
          <p:nvPr>
            <p:ph idx="1"/>
          </p:nvPr>
        </p:nvSpPr>
        <p:spPr>
          <a:xfrm>
            <a:off x="1484309" y="1378039"/>
            <a:ext cx="10531680" cy="4997003"/>
          </a:xfrm>
        </p:spPr>
        <p:txBody>
          <a:bodyPr/>
          <a:lstStyle/>
          <a:p>
            <a:pPr algn="r" rtl="1">
              <a:buFont typeface="Arial" panose="020B0604020202020204" pitchFamily="34" charset="0"/>
              <a:buChar char="•"/>
            </a:pPr>
            <a:r>
              <a:rPr lang="fa-IR" sz="2800" dirty="0">
                <a:cs typeface="B Nazanin" panose="00000400000000000000" pitchFamily="2" charset="-78"/>
              </a:rPr>
              <a:t>برگزاري کارگاه هاي آموزشي براي کارکنان </a:t>
            </a:r>
            <a:endParaRPr lang="fa-IR" sz="2800" dirty="0" smtClean="0">
              <a:cs typeface="B Nazanin" panose="00000400000000000000" pitchFamily="2" charset="-78"/>
            </a:endParaRPr>
          </a:p>
          <a:p>
            <a:pPr algn="r" rtl="1"/>
            <a:r>
              <a:rPr lang="fa-IR" sz="2800" dirty="0" smtClean="0">
                <a:cs typeface="B Nazanin" panose="00000400000000000000" pitchFamily="2" charset="-78"/>
              </a:rPr>
              <a:t>برگزاري </a:t>
            </a:r>
            <a:r>
              <a:rPr lang="fa-IR" sz="2800" dirty="0">
                <a:cs typeface="B Nazanin" panose="00000400000000000000" pitchFamily="2" charset="-78"/>
              </a:rPr>
              <a:t>همايش علمي کاربردي جامع شاخص هاي اقتصاد دانش بنيان با مشارکت فعالان اقتصادي بخش هاي دولتي ، خصوصي، تعاوني و مراکز </a:t>
            </a:r>
            <a:r>
              <a:rPr lang="fa-IR" sz="2800" dirty="0" smtClean="0">
                <a:cs typeface="B Nazanin" panose="00000400000000000000" pitchFamily="2" charset="-78"/>
              </a:rPr>
              <a:t>علمي</a:t>
            </a:r>
          </a:p>
          <a:p>
            <a:pPr algn="r" rtl="1"/>
            <a:r>
              <a:rPr lang="fa-IR" sz="2800" dirty="0" smtClean="0">
                <a:cs typeface="B Nazanin" panose="00000400000000000000" pitchFamily="2" charset="-78"/>
              </a:rPr>
              <a:t>انتشار </a:t>
            </a:r>
            <a:r>
              <a:rPr lang="fa-IR" sz="2800" dirty="0">
                <a:cs typeface="B Nazanin" panose="00000400000000000000" pitchFamily="2" charset="-78"/>
              </a:rPr>
              <a:t>و انعکاس مقالات برتر همايش، تهيه کتاب و برگزاري پنل هاي تخصصي </a:t>
            </a:r>
            <a:endParaRPr lang="fa-IR" sz="2800" dirty="0" smtClean="0">
              <a:cs typeface="B Nazanin" panose="00000400000000000000" pitchFamily="2" charset="-78"/>
            </a:endParaRPr>
          </a:p>
          <a:p>
            <a:pPr algn="r" rtl="1"/>
            <a:r>
              <a:rPr lang="fa-IR" sz="2800" dirty="0" smtClean="0">
                <a:cs typeface="B Nazanin" panose="00000400000000000000" pitchFamily="2" charset="-78"/>
              </a:rPr>
              <a:t>پوشش </a:t>
            </a:r>
            <a:r>
              <a:rPr lang="fa-IR" sz="2800" dirty="0">
                <a:cs typeface="B Nazanin" panose="00000400000000000000" pitchFamily="2" charset="-78"/>
              </a:rPr>
              <a:t>جامع خبري و تبليغي همايش و انعکاس رهيافت هاي آن به افکار </a:t>
            </a:r>
            <a:r>
              <a:rPr lang="fa-IR" sz="2800" dirty="0" smtClean="0">
                <a:cs typeface="B Nazanin" panose="00000400000000000000" pitchFamily="2" charset="-78"/>
              </a:rPr>
              <a:t>عمومي</a:t>
            </a:r>
          </a:p>
          <a:p>
            <a:pPr algn="r" rtl="1"/>
            <a:r>
              <a:rPr lang="fa-IR" sz="2800" dirty="0" smtClean="0">
                <a:cs typeface="B Nazanin" panose="00000400000000000000" pitchFamily="2" charset="-78"/>
              </a:rPr>
              <a:t>نشر و انعکاس رهيافت ها، مقالات کتاب و آثار</a:t>
            </a:r>
          </a:p>
          <a:p>
            <a:pPr algn="r" rtl="1"/>
            <a:r>
              <a:rPr lang="fa-IR" sz="2800" dirty="0" smtClean="0">
                <a:cs typeface="B Nazanin" panose="00000400000000000000" pitchFamily="2" charset="-78"/>
              </a:rPr>
              <a:t>انعکاس </a:t>
            </a:r>
            <a:r>
              <a:rPr lang="fa-IR" sz="2800" dirty="0">
                <a:cs typeface="B Nazanin" panose="00000400000000000000" pitchFamily="2" charset="-78"/>
              </a:rPr>
              <a:t>رهیاف های همایش در قالب </a:t>
            </a:r>
            <a:r>
              <a:rPr lang="fa-IR" sz="2800" dirty="0" smtClean="0">
                <a:cs typeface="B Nazanin" panose="00000400000000000000" pitchFamily="2" charset="-78"/>
              </a:rPr>
              <a:t>کارگروه های </a:t>
            </a:r>
            <a:r>
              <a:rPr lang="fa-IR" sz="2800" dirty="0">
                <a:cs typeface="B Nazanin" panose="00000400000000000000" pitchFamily="2" charset="-78"/>
              </a:rPr>
              <a:t>آموزشی برای کارکنان</a:t>
            </a:r>
          </a:p>
          <a:p>
            <a:pPr algn="r" rtl="1">
              <a:buFontTx/>
              <a:buChar char="-"/>
            </a:pPr>
            <a:endParaRPr lang="en-US" dirty="0"/>
          </a:p>
        </p:txBody>
      </p:sp>
    </p:spTree>
    <p:extLst>
      <p:ext uri="{BB962C8B-B14F-4D97-AF65-F5344CB8AC3E}">
        <p14:creationId xmlns:p14="http://schemas.microsoft.com/office/powerpoint/2010/main" val="2364805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5084" y="209283"/>
            <a:ext cx="8264996" cy="988454"/>
          </a:xfrm>
        </p:spPr>
        <p:txBody>
          <a:bodyPr>
            <a:normAutofit/>
          </a:bodyPr>
          <a:lstStyle/>
          <a:p>
            <a:pPr algn="r" rtl="1"/>
            <a:r>
              <a:rPr lang="fa-IR" sz="3200" b="1" dirty="0">
                <a:solidFill>
                  <a:schemeClr val="accent1">
                    <a:lumMod val="50000"/>
                  </a:schemeClr>
                </a:solidFill>
                <a:cs typeface="B Nazanin" panose="00000400000000000000" pitchFamily="2" charset="-78"/>
              </a:rPr>
              <a:t>اجزای گفتمان سازی کار گروه </a:t>
            </a:r>
            <a:r>
              <a:rPr lang="fa-IR" sz="3200" b="1" dirty="0" smtClean="0">
                <a:solidFill>
                  <a:schemeClr val="accent1">
                    <a:lumMod val="50000"/>
                  </a:schemeClr>
                </a:solidFill>
                <a:cs typeface="B Nazanin" panose="00000400000000000000" pitchFamily="2" charset="-78"/>
              </a:rPr>
              <a:t>اقتصادی:</a:t>
            </a:r>
            <a:endParaRPr lang="en-US" sz="3200" b="1" dirty="0">
              <a:solidFill>
                <a:schemeClr val="accent1">
                  <a:lumMod val="50000"/>
                </a:schemeClr>
              </a:solidFill>
              <a:cs typeface="B Nazanin" panose="00000400000000000000" pitchFamily="2" charset="-78"/>
            </a:endParaRPr>
          </a:p>
        </p:txBody>
      </p:sp>
      <p:sp>
        <p:nvSpPr>
          <p:cNvPr id="3" name="Content Placeholder 2"/>
          <p:cNvSpPr>
            <a:spLocks noGrp="1"/>
          </p:cNvSpPr>
          <p:nvPr>
            <p:ph idx="1"/>
          </p:nvPr>
        </p:nvSpPr>
        <p:spPr>
          <a:xfrm>
            <a:off x="1484310" y="1197737"/>
            <a:ext cx="10415770" cy="5125790"/>
          </a:xfrm>
        </p:spPr>
        <p:txBody>
          <a:bodyPr/>
          <a:lstStyle/>
          <a:p>
            <a:pPr algn="just" rtl="1"/>
            <a:r>
              <a:rPr lang="fa-IR" dirty="0"/>
              <a:t> </a:t>
            </a:r>
            <a:r>
              <a:rPr lang="fa-IR" sz="2800" dirty="0" smtClean="0">
                <a:cs typeface="B Nazanin" panose="00000400000000000000" pitchFamily="2" charset="-78"/>
              </a:rPr>
              <a:t>پیشتازی </a:t>
            </a:r>
            <a:r>
              <a:rPr lang="fa-IR" sz="2800" dirty="0">
                <a:cs typeface="B Nazanin" panose="00000400000000000000" pitchFamily="2" charset="-78"/>
              </a:rPr>
              <a:t>اقتصاد دانش بنیان، پیاده‌سازی و اجرای نقشه جامع علمی کشور و ساماندهی نظام ملی نوآوری به منظور ارتقاء جایگاه جهانی کشور و افزایش سهم تولید و صادرات محصولات و خدمات دانش‌بنیان و دستیابی به رتبه اول اقتصاد دانش‌بنیان در منطقه </a:t>
            </a:r>
            <a:r>
              <a:rPr lang="fa-IR" sz="2800" dirty="0" smtClean="0">
                <a:cs typeface="B Nazanin" panose="00000400000000000000" pitchFamily="2" charset="-78"/>
              </a:rPr>
              <a:t>.</a:t>
            </a:r>
          </a:p>
          <a:p>
            <a:pPr algn="just" rtl="1"/>
            <a:r>
              <a:rPr lang="fa-IR" sz="2800" dirty="0" smtClean="0">
                <a:cs typeface="B Nazanin" panose="00000400000000000000" pitchFamily="2" charset="-78"/>
              </a:rPr>
              <a:t> </a:t>
            </a:r>
            <a:r>
              <a:rPr lang="fa-IR" sz="2800" dirty="0">
                <a:cs typeface="B Nazanin" panose="00000400000000000000" pitchFamily="2" charset="-78"/>
              </a:rPr>
              <a:t>محور قراردادن رشد بهره‌وری در اقتصاد با تقویت عوامل تولید، توانمندسازی نیروی کار، تقویتِ رقابت‌پذیری اقتصاد، ایجاد بستر رقابت بین مناطق و استانها و به کارگیری ظرفیت و قابلیت‌های متنوع در جغرافیای مزیت‌های مناطق کشور  </a:t>
            </a:r>
            <a:r>
              <a:rPr lang="fa-IR" sz="2800" dirty="0" smtClean="0">
                <a:cs typeface="B Nazanin" panose="00000400000000000000" pitchFamily="2" charset="-78"/>
              </a:rPr>
              <a:t>.</a:t>
            </a:r>
          </a:p>
          <a:p>
            <a:pPr algn="just" rtl="1"/>
            <a:r>
              <a:rPr lang="fa-IR" sz="2800" dirty="0">
                <a:cs typeface="B Nazanin" panose="00000400000000000000" pitchFamily="2" charset="-78"/>
              </a:rPr>
              <a:t>استفاده از ظرفیت اجرای هدفمند‌سازی یارانه‌ها در جهت افزایش تولید، اشتغال و بهره‌‌وری، کاهش شدت انرژی و ارتقاء شاخص‌های عدالت اجتماعی .</a:t>
            </a:r>
            <a:endParaRPr lang="en-US" sz="2800" dirty="0">
              <a:cs typeface="B Nazanin" panose="00000400000000000000" pitchFamily="2" charset="-78"/>
            </a:endParaRPr>
          </a:p>
        </p:txBody>
      </p:sp>
    </p:spTree>
    <p:extLst>
      <p:ext uri="{BB962C8B-B14F-4D97-AF65-F5344CB8AC3E}">
        <p14:creationId xmlns:p14="http://schemas.microsoft.com/office/powerpoint/2010/main" val="4098100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04187" y="1133341"/>
            <a:ext cx="2487813" cy="1833092"/>
          </a:xfrm>
        </p:spPr>
        <p:txBody>
          <a:bodyPr/>
          <a:lstStyle/>
          <a:p>
            <a:r>
              <a:rPr lang="fa-IR" b="1" dirty="0" smtClean="0">
                <a:solidFill>
                  <a:schemeClr val="accent1">
                    <a:lumMod val="50000"/>
                  </a:schemeClr>
                </a:solidFill>
                <a:cs typeface="B Nazanin" panose="00000400000000000000" pitchFamily="2" charset="-78"/>
              </a:rPr>
              <a:t>مقدمه:</a:t>
            </a:r>
            <a:r>
              <a:rPr lang="en-US" dirty="0"/>
              <a:t/>
            </a:r>
            <a:br>
              <a:rPr lang="en-US" dirty="0"/>
            </a:br>
            <a:endParaRPr lang="en-US" dirty="0"/>
          </a:p>
        </p:txBody>
      </p:sp>
      <p:sp>
        <p:nvSpPr>
          <p:cNvPr id="3" name="Content Placeholder 2"/>
          <p:cNvSpPr>
            <a:spLocks noGrp="1"/>
          </p:cNvSpPr>
          <p:nvPr>
            <p:ph idx="1"/>
          </p:nvPr>
        </p:nvSpPr>
        <p:spPr>
          <a:xfrm>
            <a:off x="1484310" y="1133341"/>
            <a:ext cx="10405080" cy="5228822"/>
          </a:xfrm>
        </p:spPr>
        <p:txBody>
          <a:bodyPr>
            <a:normAutofit/>
          </a:bodyPr>
          <a:lstStyle/>
          <a:p>
            <a:pPr marL="0" indent="0" algn="just" rtl="1">
              <a:buNone/>
            </a:pPr>
            <a:r>
              <a:rPr lang="ar-SA" sz="2800" dirty="0">
                <a:cs typeface="B Nazanin" panose="00000400000000000000" pitchFamily="2" charset="-78"/>
              </a:rPr>
              <a:t>اقتصاد </a:t>
            </a:r>
            <a:r>
              <a:rPr lang="ar-SA" sz="2800" dirty="0" smtClean="0">
                <a:cs typeface="B Nazanin" panose="00000400000000000000" pitchFamily="2" charset="-78"/>
              </a:rPr>
              <a:t>مقاومتی </a:t>
            </a:r>
            <a:r>
              <a:rPr lang="ar-SA" sz="2800" dirty="0">
                <a:cs typeface="B Nazanin" panose="00000400000000000000" pitchFamily="2" charset="-78"/>
              </a:rPr>
              <a:t>که از تدابیر و رهنمودهای مقام معظم رهبری است و سرانجام در سیاست­های 24 گانه متبلور شد، به گفتمان سازی برای تبدیل شدن به یک باور عمومی و درک مشترک ملی نیازمند است تا امکان عبور از فشارها، سختی ها، تحریم ها و جنگ اقتصادی دشمن را برای ایران اسلامی به خوبی فراهم سازد.</a:t>
            </a:r>
            <a:endParaRPr lang="en-US" sz="2800" dirty="0">
              <a:cs typeface="B Nazanin" panose="00000400000000000000" pitchFamily="2" charset="-78"/>
            </a:endParaRPr>
          </a:p>
        </p:txBody>
      </p:sp>
    </p:spTree>
    <p:extLst>
      <p:ext uri="{BB962C8B-B14F-4D97-AF65-F5344CB8AC3E}">
        <p14:creationId xmlns:p14="http://schemas.microsoft.com/office/powerpoint/2010/main" val="18140962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574800" y="568325"/>
            <a:ext cx="10158413" cy="5626100"/>
          </a:xfrm>
        </p:spPr>
        <p:txBody>
          <a:bodyPr>
            <a:normAutofit/>
          </a:bodyPr>
          <a:lstStyle/>
          <a:p>
            <a:pPr algn="r" rtl="1"/>
            <a:r>
              <a:rPr lang="fa-IR" sz="2800" dirty="0" smtClean="0">
                <a:cs typeface="B Nazanin" panose="00000400000000000000" pitchFamily="2" charset="-78"/>
              </a:rPr>
              <a:t>سهم‌بری </a:t>
            </a:r>
            <a:r>
              <a:rPr lang="fa-IR" sz="2800" dirty="0">
                <a:cs typeface="B Nazanin" panose="00000400000000000000" pitchFamily="2" charset="-78"/>
              </a:rPr>
              <a:t>عادلانه عوامل در زنجیره‌ تولید تا مصرف متناسب با نقش آنها در ایجاد ارزش، بویژه با افزایش سهم سرمایه انسانی از طریق ارتقاء آموزش، مهارت، خلاقیت، کارآفرینی و تجربه</a:t>
            </a:r>
            <a:r>
              <a:rPr lang="fa-IR" sz="2800" dirty="0" smtClean="0">
                <a:cs typeface="B Nazanin" panose="00000400000000000000" pitchFamily="2" charset="-78"/>
              </a:rPr>
              <a:t>.</a:t>
            </a:r>
          </a:p>
          <a:p>
            <a:pPr algn="r" rtl="1"/>
            <a:r>
              <a:rPr lang="fa-IR" sz="2800" dirty="0" smtClean="0">
                <a:cs typeface="B Nazanin" panose="00000400000000000000" pitchFamily="2" charset="-78"/>
              </a:rPr>
              <a:t>افزایش </a:t>
            </a:r>
            <a:r>
              <a:rPr lang="fa-IR" sz="2800" dirty="0">
                <a:cs typeface="B Nazanin" panose="00000400000000000000" pitchFamily="2" charset="-78"/>
              </a:rPr>
              <a:t>تولید داخلی نهاده‌ها و کالاهای اساسی(بویژه در اقلام وارداتی)، و اولویت دادن به تولید محصولات و خدمات راهبردی و ایجاد تنوع در مبادی تأمین کالاهای وارداتی با هدف کاهش وابستگی به کشورهای محدود و خاص  </a:t>
            </a:r>
            <a:r>
              <a:rPr lang="fa-IR" sz="2800" dirty="0" smtClean="0">
                <a:cs typeface="B Nazanin" panose="00000400000000000000" pitchFamily="2" charset="-78"/>
              </a:rPr>
              <a:t>.</a:t>
            </a:r>
          </a:p>
          <a:p>
            <a:pPr algn="r" rtl="1"/>
            <a:r>
              <a:rPr lang="fa-IR" sz="2800" dirty="0">
                <a:cs typeface="B Nazanin" panose="00000400000000000000" pitchFamily="2" charset="-78"/>
              </a:rPr>
              <a:t>مدیریت مصرف با تأکید بر اجرای سیاست‌های کلی اصلاح الگوی مصرف و ترویج مصرف کالاهای داخلی همراه با برنامه ریزی برای ارتقاء کیفیت و رقابت پذیری در تولید</a:t>
            </a:r>
            <a:r>
              <a:rPr lang="fa-IR" sz="2800" dirty="0" smtClean="0">
                <a:cs typeface="B Nazanin" panose="00000400000000000000" pitchFamily="2" charset="-78"/>
              </a:rPr>
              <a:t>.</a:t>
            </a:r>
          </a:p>
          <a:p>
            <a:pPr algn="r" rtl="1"/>
            <a:r>
              <a:rPr lang="fa-IR" sz="2800" dirty="0">
                <a:cs typeface="B Nazanin" panose="00000400000000000000" pitchFamily="2" charset="-78"/>
              </a:rPr>
              <a:t>اصلاح و تقویت همه‌جانبه‌ نظام مالی کشور با هدف پاسخگویی به نیازهای اقتصاد ملی، ایجاد ثبات در اقتصاد ملی و پیشگامی در تقویت بخش واقعی  .</a:t>
            </a:r>
            <a:endParaRPr lang="en-US" sz="2800" dirty="0">
              <a:cs typeface="B Nazanin" panose="00000400000000000000" pitchFamily="2" charset="-78"/>
            </a:endParaRPr>
          </a:p>
        </p:txBody>
      </p:sp>
    </p:spTree>
    <p:extLst>
      <p:ext uri="{BB962C8B-B14F-4D97-AF65-F5344CB8AC3E}">
        <p14:creationId xmlns:p14="http://schemas.microsoft.com/office/powerpoint/2010/main" val="103455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734097"/>
            <a:ext cx="10119555" cy="5057104"/>
          </a:xfrm>
        </p:spPr>
        <p:txBody>
          <a:bodyPr/>
          <a:lstStyle/>
          <a:p>
            <a:pPr algn="r" rtl="1"/>
            <a:r>
              <a:rPr lang="fa-IR" dirty="0">
                <a:cs typeface="B Nazanin" panose="00000400000000000000" pitchFamily="2" charset="-78"/>
              </a:rPr>
              <a:t>حمایت همه جانبه‌ هدفمند از صادرات کالاها و خدمات به تناسب ارزش افزوده و با خالص ارزآوری مثبت از طریق:</a:t>
            </a:r>
          </a:p>
          <a:p>
            <a:pPr algn="r" rtl="1">
              <a:buFont typeface="Wingdings" panose="05000000000000000000" pitchFamily="2" charset="2"/>
              <a:buChar char="§"/>
            </a:pPr>
            <a:r>
              <a:rPr lang="fa-IR" dirty="0" smtClean="0">
                <a:cs typeface="B Nazanin" panose="00000400000000000000" pitchFamily="2" charset="-78"/>
              </a:rPr>
              <a:t>تسهیل </a:t>
            </a:r>
            <a:r>
              <a:rPr lang="fa-IR" dirty="0">
                <a:cs typeface="B Nazanin" panose="00000400000000000000" pitchFamily="2" charset="-78"/>
              </a:rPr>
              <a:t>مقررات و گسترش مشوق‌های لازم.</a:t>
            </a:r>
          </a:p>
          <a:p>
            <a:pPr algn="r" rtl="1">
              <a:buFont typeface="Wingdings" panose="05000000000000000000" pitchFamily="2" charset="2"/>
              <a:buChar char="§"/>
            </a:pPr>
            <a:r>
              <a:rPr lang="fa-IR" dirty="0" smtClean="0">
                <a:cs typeface="B Nazanin" panose="00000400000000000000" pitchFamily="2" charset="-78"/>
              </a:rPr>
              <a:t>گسترش </a:t>
            </a:r>
            <a:r>
              <a:rPr lang="fa-IR" dirty="0">
                <a:cs typeface="B Nazanin" panose="00000400000000000000" pitchFamily="2" charset="-78"/>
              </a:rPr>
              <a:t>خدمات تجارت خارجی و ترانزیت و زیرساخت‌های مورد نیاز.</a:t>
            </a:r>
          </a:p>
          <a:p>
            <a:pPr algn="r" rtl="1">
              <a:buFont typeface="Wingdings" panose="05000000000000000000" pitchFamily="2" charset="2"/>
              <a:buChar char="§"/>
            </a:pPr>
            <a:r>
              <a:rPr lang="fa-IR" dirty="0" smtClean="0">
                <a:cs typeface="B Nazanin" panose="00000400000000000000" pitchFamily="2" charset="-78"/>
              </a:rPr>
              <a:t>تشویق </a:t>
            </a:r>
            <a:r>
              <a:rPr lang="fa-IR" dirty="0">
                <a:cs typeface="B Nazanin" panose="00000400000000000000" pitchFamily="2" charset="-78"/>
              </a:rPr>
              <a:t>سرمایه گذاری خارجی برای صادرات.</a:t>
            </a:r>
          </a:p>
          <a:p>
            <a:pPr algn="r" rtl="1">
              <a:buFont typeface="Wingdings" panose="05000000000000000000" pitchFamily="2" charset="2"/>
              <a:buChar char="§"/>
            </a:pPr>
            <a:r>
              <a:rPr lang="fa-IR" dirty="0" smtClean="0">
                <a:cs typeface="B Nazanin" panose="00000400000000000000" pitchFamily="2" charset="-78"/>
              </a:rPr>
              <a:t>برنامه </a:t>
            </a:r>
            <a:r>
              <a:rPr lang="fa-IR" dirty="0">
                <a:cs typeface="B Nazanin" panose="00000400000000000000" pitchFamily="2" charset="-78"/>
              </a:rPr>
              <a:t>ریزی تولید ملی متناسب با نیازهای صادراتی، شکل‌دهی بازارهای جدید، و تنوع بخشی پیوند‌های اقتصادی با کشورها به ویژه با کشورهای منطقه.</a:t>
            </a:r>
          </a:p>
          <a:p>
            <a:pPr algn="r" rtl="1">
              <a:buFont typeface="Wingdings" panose="05000000000000000000" pitchFamily="2" charset="2"/>
              <a:buChar char="§"/>
            </a:pPr>
            <a:r>
              <a:rPr lang="fa-IR" dirty="0" smtClean="0">
                <a:cs typeface="B Nazanin" panose="00000400000000000000" pitchFamily="2" charset="-78"/>
              </a:rPr>
              <a:t>استفاده </a:t>
            </a:r>
            <a:r>
              <a:rPr lang="fa-IR" dirty="0">
                <a:cs typeface="B Nazanin" panose="00000400000000000000" pitchFamily="2" charset="-78"/>
              </a:rPr>
              <a:t>از ساز و کار مبادلات تهاتری برای تسهیل مبادلات در صورت نیاز.</a:t>
            </a:r>
          </a:p>
          <a:p>
            <a:pPr algn="r" rtl="1">
              <a:buFont typeface="Wingdings" panose="05000000000000000000" pitchFamily="2" charset="2"/>
              <a:buChar char="§"/>
            </a:pPr>
            <a:r>
              <a:rPr lang="fa-IR" dirty="0" smtClean="0">
                <a:cs typeface="B Nazanin" panose="00000400000000000000" pitchFamily="2" charset="-78"/>
              </a:rPr>
              <a:t>ایجاد </a:t>
            </a:r>
            <a:r>
              <a:rPr lang="fa-IR" dirty="0">
                <a:cs typeface="B Nazanin" panose="00000400000000000000" pitchFamily="2" charset="-78"/>
              </a:rPr>
              <a:t>ثبات رویه و مقررات در مورد صادرات با هدف گسترش پایدار سهم ایران در بازارهای هدف</a:t>
            </a:r>
          </a:p>
          <a:p>
            <a:pPr marL="0" indent="0" algn="r" rtl="1">
              <a:buNone/>
            </a:pPr>
            <a:endParaRPr lang="en-US" dirty="0"/>
          </a:p>
        </p:txBody>
      </p:sp>
    </p:spTree>
    <p:extLst>
      <p:ext uri="{BB962C8B-B14F-4D97-AF65-F5344CB8AC3E}">
        <p14:creationId xmlns:p14="http://schemas.microsoft.com/office/powerpoint/2010/main" val="9438666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605307"/>
            <a:ext cx="10068039" cy="5185893"/>
          </a:xfrm>
        </p:spPr>
        <p:txBody>
          <a:bodyPr>
            <a:normAutofit/>
          </a:bodyPr>
          <a:lstStyle/>
          <a:p>
            <a:pPr algn="r" rtl="1"/>
            <a:r>
              <a:rPr lang="fa-IR" sz="2800" dirty="0">
                <a:cs typeface="B Nazanin" panose="00000400000000000000" pitchFamily="2" charset="-78"/>
              </a:rPr>
              <a:t>توسعه حوزه عمل مناطق آزاد و ویژه اقتصادی کشور به منظور انتقال فناوری‌های پیشرفته، گسترش و تسهیل تولید، صادرات کالا و خدمات و تأمین نیازهای ضروری و منابع مالی از خارج  </a:t>
            </a:r>
            <a:r>
              <a:rPr lang="fa-IR" sz="2800" dirty="0" smtClean="0">
                <a:cs typeface="B Nazanin" panose="00000400000000000000" pitchFamily="2" charset="-78"/>
              </a:rPr>
              <a:t>.</a:t>
            </a:r>
          </a:p>
          <a:p>
            <a:pPr algn="r" rtl="1"/>
            <a:r>
              <a:rPr lang="fa-IR" sz="2800" b="1" dirty="0" smtClean="0">
                <a:cs typeface="B Nazanin" panose="00000400000000000000" pitchFamily="2" charset="-78"/>
              </a:rPr>
              <a:t>افزایش </a:t>
            </a:r>
            <a:r>
              <a:rPr lang="fa-IR" sz="2800" b="1" dirty="0">
                <a:cs typeface="B Nazanin" panose="00000400000000000000" pitchFamily="2" charset="-78"/>
              </a:rPr>
              <a:t>قدرت مقاومت و کاهش آسیب پذیری اقتصاد کشور از طریق:</a:t>
            </a:r>
          </a:p>
          <a:p>
            <a:pPr algn="r" rtl="1">
              <a:buFont typeface="Wingdings" panose="05000000000000000000" pitchFamily="2" charset="2"/>
              <a:buChar char="ü"/>
            </a:pPr>
            <a:r>
              <a:rPr lang="fa-IR" sz="2800" dirty="0" smtClean="0">
                <a:cs typeface="B Nazanin" panose="00000400000000000000" pitchFamily="2" charset="-78"/>
              </a:rPr>
              <a:t>توسعه </a:t>
            </a:r>
            <a:r>
              <a:rPr lang="fa-IR" sz="2800" dirty="0">
                <a:cs typeface="B Nazanin" panose="00000400000000000000" pitchFamily="2" charset="-78"/>
              </a:rPr>
              <a:t>پیوندهای راهبردی و گسترش همکاری و مشارکت با کشورهای منطقه و جهان بویژه همسایگان.</a:t>
            </a:r>
          </a:p>
          <a:p>
            <a:pPr algn="r" rtl="1">
              <a:buFont typeface="Wingdings" panose="05000000000000000000" pitchFamily="2" charset="2"/>
              <a:buChar char="ü"/>
            </a:pPr>
            <a:r>
              <a:rPr lang="fa-IR" sz="2800" dirty="0" smtClean="0">
                <a:cs typeface="B Nazanin" panose="00000400000000000000" pitchFamily="2" charset="-78"/>
              </a:rPr>
              <a:t>استفاده </a:t>
            </a:r>
            <a:r>
              <a:rPr lang="fa-IR" sz="2800" dirty="0">
                <a:cs typeface="B Nazanin" panose="00000400000000000000" pitchFamily="2" charset="-78"/>
              </a:rPr>
              <a:t>از دیپلماسی در جهت حمایت از هدف‌های اقتصادی </a:t>
            </a:r>
          </a:p>
          <a:p>
            <a:pPr algn="r" rtl="1">
              <a:buFont typeface="Wingdings" panose="05000000000000000000" pitchFamily="2" charset="2"/>
              <a:buChar char="ü"/>
            </a:pPr>
            <a:r>
              <a:rPr lang="fa-IR" sz="2800" dirty="0" smtClean="0">
                <a:cs typeface="B Nazanin" panose="00000400000000000000" pitchFamily="2" charset="-78"/>
              </a:rPr>
              <a:t>استفاده </a:t>
            </a:r>
            <a:r>
              <a:rPr lang="fa-IR" sz="2800" dirty="0">
                <a:cs typeface="B Nazanin" panose="00000400000000000000" pitchFamily="2" charset="-78"/>
              </a:rPr>
              <a:t>از ظرفیت‌های سازمان‌های بین‌المللی و منطقه‌ای </a:t>
            </a:r>
            <a:endParaRPr lang="en-US" sz="2800" dirty="0">
              <a:cs typeface="B Nazanin" panose="00000400000000000000" pitchFamily="2" charset="-78"/>
            </a:endParaRPr>
          </a:p>
        </p:txBody>
      </p:sp>
    </p:spTree>
    <p:extLst>
      <p:ext uri="{BB962C8B-B14F-4D97-AF65-F5344CB8AC3E}">
        <p14:creationId xmlns:p14="http://schemas.microsoft.com/office/powerpoint/2010/main" val="18710231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09" y="540913"/>
            <a:ext cx="10351375" cy="5718219"/>
          </a:xfrm>
        </p:spPr>
        <p:txBody>
          <a:bodyPr/>
          <a:lstStyle/>
          <a:p>
            <a:pPr algn="r" rtl="1"/>
            <a:r>
              <a:rPr lang="fa-IR" b="1" dirty="0">
                <a:cs typeface="B Nazanin" panose="00000400000000000000" pitchFamily="2" charset="-78"/>
              </a:rPr>
              <a:t>مقابله با ضربه پذیری درآمد حاصل از صادرات نفت و گاز از طریق:</a:t>
            </a:r>
          </a:p>
          <a:p>
            <a:pPr algn="r" rtl="1">
              <a:buFont typeface="Wingdings" panose="05000000000000000000" pitchFamily="2" charset="2"/>
              <a:buChar char="ü"/>
            </a:pPr>
            <a:r>
              <a:rPr lang="fa-IR" sz="2800" dirty="0" smtClean="0">
                <a:cs typeface="B Nazanin" panose="00000400000000000000" pitchFamily="2" charset="-78"/>
              </a:rPr>
              <a:t>انتخاب مشتریان راهبردی.</a:t>
            </a:r>
          </a:p>
          <a:p>
            <a:pPr algn="r" rtl="1">
              <a:buFont typeface="Wingdings" panose="05000000000000000000" pitchFamily="2" charset="2"/>
              <a:buChar char="ü"/>
            </a:pPr>
            <a:r>
              <a:rPr lang="fa-IR" sz="2800" dirty="0" smtClean="0">
                <a:cs typeface="B Nazanin" panose="00000400000000000000" pitchFamily="2" charset="-78"/>
              </a:rPr>
              <a:t>ایجاد تنوع در روش‌های فروش </a:t>
            </a:r>
          </a:p>
          <a:p>
            <a:pPr algn="r" rtl="1">
              <a:buFont typeface="Wingdings" panose="05000000000000000000" pitchFamily="2" charset="2"/>
              <a:buChar char="ü"/>
            </a:pPr>
            <a:r>
              <a:rPr lang="fa-IR" sz="2800" dirty="0" smtClean="0">
                <a:cs typeface="B Nazanin" panose="00000400000000000000" pitchFamily="2" charset="-78"/>
              </a:rPr>
              <a:t>مشارکت دادن بخش خصوصی در فروش</a:t>
            </a:r>
          </a:p>
          <a:p>
            <a:pPr algn="r" rtl="1">
              <a:buFont typeface="Wingdings" panose="05000000000000000000" pitchFamily="2" charset="2"/>
              <a:buChar char="ü"/>
            </a:pPr>
            <a:r>
              <a:rPr lang="fa-IR" sz="2800" dirty="0" smtClean="0">
                <a:cs typeface="B Nazanin" panose="00000400000000000000" pitchFamily="2" charset="-78"/>
              </a:rPr>
              <a:t>افزایش صادرات گاز </a:t>
            </a:r>
          </a:p>
          <a:p>
            <a:pPr algn="r" rtl="1">
              <a:buFont typeface="Wingdings" panose="05000000000000000000" pitchFamily="2" charset="2"/>
              <a:buChar char="ü"/>
            </a:pPr>
            <a:r>
              <a:rPr lang="fa-IR" sz="2800" dirty="0" smtClean="0">
                <a:cs typeface="B Nazanin" panose="00000400000000000000" pitchFamily="2" charset="-78"/>
              </a:rPr>
              <a:t>افزایش صادرات برق </a:t>
            </a:r>
          </a:p>
          <a:p>
            <a:pPr algn="r" rtl="1">
              <a:buFont typeface="Wingdings" panose="05000000000000000000" pitchFamily="2" charset="2"/>
              <a:buChar char="ü"/>
            </a:pPr>
            <a:r>
              <a:rPr lang="fa-IR" sz="2800" dirty="0" smtClean="0">
                <a:cs typeface="B Nazanin" panose="00000400000000000000" pitchFamily="2" charset="-78"/>
              </a:rPr>
              <a:t>افزایش صادرات پتروشیمی </a:t>
            </a:r>
          </a:p>
          <a:p>
            <a:pPr algn="r" rtl="1">
              <a:buFont typeface="Wingdings" panose="05000000000000000000" pitchFamily="2" charset="2"/>
              <a:buChar char="ü"/>
            </a:pPr>
            <a:r>
              <a:rPr lang="fa-IR" sz="2800" dirty="0" smtClean="0">
                <a:cs typeface="B Nazanin" panose="00000400000000000000" pitchFamily="2" charset="-78"/>
              </a:rPr>
              <a:t>افزایش صادرات فرآورده‌های نفتی </a:t>
            </a:r>
          </a:p>
          <a:p>
            <a:pPr marL="0" indent="0" algn="r" rtl="1">
              <a:buNone/>
            </a:pPr>
            <a:endParaRPr lang="en-US" dirty="0"/>
          </a:p>
        </p:txBody>
      </p:sp>
    </p:spTree>
    <p:extLst>
      <p:ext uri="{BB962C8B-B14F-4D97-AF65-F5344CB8AC3E}">
        <p14:creationId xmlns:p14="http://schemas.microsoft.com/office/powerpoint/2010/main" val="28805079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1" y="785611"/>
            <a:ext cx="9990766" cy="5005589"/>
          </a:xfrm>
        </p:spPr>
        <p:txBody>
          <a:bodyPr>
            <a:normAutofit/>
          </a:bodyPr>
          <a:lstStyle/>
          <a:p>
            <a:pPr algn="r" rtl="1"/>
            <a:r>
              <a:rPr lang="fa-IR" sz="2800" dirty="0">
                <a:cs typeface="B Nazanin" panose="00000400000000000000" pitchFamily="2" charset="-78"/>
              </a:rPr>
              <a:t>افزایش ذخایر راهبردی نفت وگاز کشور به منظور اثرگذاری در بازار جهانی نفت و گاز و تأکید بر حفظ و توسعه ظرفیت‌های تولید نفت و گاز، بویژه در میادین مشترک  </a:t>
            </a:r>
            <a:r>
              <a:rPr lang="fa-IR" sz="2800" dirty="0" smtClean="0">
                <a:cs typeface="B Nazanin" panose="00000400000000000000" pitchFamily="2" charset="-78"/>
              </a:rPr>
              <a:t>.</a:t>
            </a:r>
          </a:p>
          <a:p>
            <a:pPr algn="r" rtl="1"/>
            <a:r>
              <a:rPr lang="fa-IR" sz="2800" dirty="0" smtClean="0">
                <a:cs typeface="B Nazanin" panose="00000400000000000000" pitchFamily="2" charset="-78"/>
              </a:rPr>
              <a:t>افزایش </a:t>
            </a:r>
            <a:r>
              <a:rPr lang="fa-IR" sz="2800" dirty="0">
                <a:cs typeface="B Nazanin" panose="00000400000000000000" pitchFamily="2" charset="-78"/>
              </a:rPr>
              <a:t>ارزش افزوده از طریق تکمیل زنجیره ارزش صنعت نفت و گاز، توسعه تولید کالاهای دارای بازدهی بهینه(براساس شاخص شدت مصرف انرژی) و بالا بردن صادرات برق، محصولات پتروشیمی و فرآورده‌های نفتی با تأکید بر برداشت صیانتی از </a:t>
            </a:r>
            <a:r>
              <a:rPr lang="fa-IR" sz="2800" dirty="0" smtClean="0">
                <a:cs typeface="B Nazanin" panose="00000400000000000000" pitchFamily="2" charset="-78"/>
              </a:rPr>
              <a:t>منابع .</a:t>
            </a:r>
          </a:p>
          <a:p>
            <a:pPr algn="r" rtl="1"/>
            <a:r>
              <a:rPr lang="fa-IR" sz="2800" dirty="0" smtClean="0">
                <a:cs typeface="B Nazanin" panose="00000400000000000000" pitchFamily="2" charset="-78"/>
              </a:rPr>
              <a:t> </a:t>
            </a:r>
            <a:r>
              <a:rPr lang="fa-IR" sz="2800" dirty="0">
                <a:cs typeface="B Nazanin" panose="00000400000000000000" pitchFamily="2" charset="-78"/>
              </a:rPr>
              <a:t>صرفه جویی در هزینه‌های عمومی کشور با تأکید بر تحول اساسی در ساختارها، منطقی سازی اندازه دولت و حذف دستگاه‌های موازی و غیرضرور و هزینه‌های زاید </a:t>
            </a:r>
            <a:endParaRPr lang="fa-IR" sz="2800" dirty="0" smtClean="0">
              <a:cs typeface="B Nazanin" panose="00000400000000000000" pitchFamily="2" charset="-78"/>
            </a:endParaRPr>
          </a:p>
          <a:p>
            <a:pPr algn="r" rtl="1"/>
            <a:r>
              <a:rPr lang="fa-IR" sz="2800" dirty="0" smtClean="0">
                <a:cs typeface="B Nazanin" panose="00000400000000000000" pitchFamily="2" charset="-78"/>
              </a:rPr>
              <a:t> </a:t>
            </a:r>
            <a:r>
              <a:rPr lang="fa-IR" sz="2800" dirty="0">
                <a:cs typeface="B Nazanin" panose="00000400000000000000" pitchFamily="2" charset="-78"/>
              </a:rPr>
              <a:t>اصلاح نظام درآمدی دولت با افزایش سهم درآمدهای مالیاتی .</a:t>
            </a:r>
            <a:endParaRPr lang="en-US" sz="2800" dirty="0">
              <a:cs typeface="B Nazanin" panose="00000400000000000000" pitchFamily="2" charset="-78"/>
            </a:endParaRPr>
          </a:p>
        </p:txBody>
      </p:sp>
    </p:spTree>
    <p:extLst>
      <p:ext uri="{BB962C8B-B14F-4D97-AF65-F5344CB8AC3E}">
        <p14:creationId xmlns:p14="http://schemas.microsoft.com/office/powerpoint/2010/main" val="27492680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437883"/>
            <a:ext cx="10132434" cy="5353318"/>
          </a:xfrm>
        </p:spPr>
        <p:txBody>
          <a:bodyPr>
            <a:normAutofit/>
          </a:bodyPr>
          <a:lstStyle/>
          <a:p>
            <a:pPr algn="r" rtl="1"/>
            <a:r>
              <a:rPr lang="fa-IR" sz="2800" dirty="0">
                <a:cs typeface="B Nazanin" panose="00000400000000000000" pitchFamily="2" charset="-78"/>
              </a:rPr>
              <a:t>افزایش سالانه‌ سهم صندوق توسعه ملی از منابع حاصل از صادرات نفت و گاز تا قطع وابستگی بودجه به </a:t>
            </a:r>
            <a:r>
              <a:rPr lang="fa-IR" sz="2800" dirty="0" smtClean="0">
                <a:cs typeface="B Nazanin" panose="00000400000000000000" pitchFamily="2" charset="-78"/>
              </a:rPr>
              <a:t>نفت.</a:t>
            </a:r>
          </a:p>
          <a:p>
            <a:pPr algn="r" rtl="1"/>
            <a:r>
              <a:rPr lang="fa-IR" sz="2800" dirty="0">
                <a:cs typeface="B Nazanin" panose="00000400000000000000" pitchFamily="2" charset="-78"/>
              </a:rPr>
              <a:t>شفاف‌سازی اقتصاد و سالم‌سازی آن و جلوگیری از اقدامات، فعالیت‌ها و زمینه‌های فسادزا در حوزه‌های پولی، تجاری، ارزی </a:t>
            </a:r>
            <a:r>
              <a:rPr lang="fa-IR" sz="2800" dirty="0" smtClean="0">
                <a:cs typeface="B Nazanin" panose="00000400000000000000" pitchFamily="2" charset="-78"/>
              </a:rPr>
              <a:t>و...</a:t>
            </a:r>
          </a:p>
          <a:p>
            <a:pPr algn="r" rtl="1"/>
            <a:r>
              <a:rPr lang="fa-IR" sz="2800" dirty="0" smtClean="0">
                <a:cs typeface="B Nazanin" panose="00000400000000000000" pitchFamily="2" charset="-78"/>
              </a:rPr>
              <a:t> </a:t>
            </a:r>
            <a:r>
              <a:rPr lang="fa-IR" sz="2800" dirty="0">
                <a:cs typeface="B Nazanin" panose="00000400000000000000" pitchFamily="2" charset="-78"/>
              </a:rPr>
              <a:t>تقویت فرهنگ جهادی در ایجاد ارزش افزوده، تولید ثروت، بهره‌وری، کارآفرینی، سرمایه گذاری و اشتغال مولد و اعطای نشان اقتصاد مقاومتی به اشخاص دارای خدمات برجسته در این زمینه .</a:t>
            </a:r>
            <a:endParaRPr lang="en-US" sz="2800" dirty="0">
              <a:cs typeface="B Nazanin" panose="00000400000000000000" pitchFamily="2" charset="-78"/>
            </a:endParaRPr>
          </a:p>
        </p:txBody>
      </p:sp>
    </p:spTree>
    <p:extLst>
      <p:ext uri="{BB962C8B-B14F-4D97-AF65-F5344CB8AC3E}">
        <p14:creationId xmlns:p14="http://schemas.microsoft.com/office/powerpoint/2010/main" val="2899521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669701"/>
            <a:ext cx="10209707" cy="5121499"/>
          </a:xfrm>
        </p:spPr>
        <p:txBody>
          <a:bodyPr/>
          <a:lstStyle/>
          <a:p>
            <a:pPr algn="r" rtl="1"/>
            <a:r>
              <a:rPr lang="fa-IR" sz="2800" b="1" dirty="0">
                <a:cs typeface="B Nazanin" panose="00000400000000000000" pitchFamily="2" charset="-78"/>
              </a:rPr>
              <a:t>دولت مکلف است برای تحقق سیاستهای کلی اقتصاد مقاومتی با هماهنگ سازی و بسیج پویای همه امکانات کشور، اقدامات زیررا معمول دارد:</a:t>
            </a:r>
          </a:p>
          <a:p>
            <a:pPr algn="r" rtl="1"/>
            <a:r>
              <a:rPr lang="fa-IR" sz="2800" dirty="0" smtClean="0">
                <a:cs typeface="B Nazanin" panose="00000400000000000000" pitchFamily="2" charset="-78"/>
              </a:rPr>
              <a:t>شناسایی </a:t>
            </a:r>
            <a:r>
              <a:rPr lang="fa-IR" sz="2800" dirty="0">
                <a:cs typeface="B Nazanin" panose="00000400000000000000" pitchFamily="2" charset="-78"/>
              </a:rPr>
              <a:t>و بکارگیری ظرفیت‌های علمی، فنی و اقتصادی برای دسترسی به توان آفندی و اقدامات مناسب.</a:t>
            </a:r>
          </a:p>
          <a:p>
            <a:pPr algn="r" rtl="1"/>
            <a:r>
              <a:rPr lang="fa-IR" sz="2800" dirty="0" smtClean="0">
                <a:cs typeface="B Nazanin" panose="00000400000000000000" pitchFamily="2" charset="-78"/>
              </a:rPr>
              <a:t>رصد </a:t>
            </a:r>
            <a:r>
              <a:rPr lang="fa-IR" sz="2800" dirty="0">
                <a:cs typeface="B Nazanin" panose="00000400000000000000" pitchFamily="2" charset="-78"/>
              </a:rPr>
              <a:t>برنامه‌های تحریم و افزایش هزینه برای دشمن.</a:t>
            </a:r>
          </a:p>
          <a:p>
            <a:pPr algn="r" rtl="1"/>
            <a:r>
              <a:rPr lang="fa-IR" sz="2800" dirty="0" smtClean="0">
                <a:cs typeface="B Nazanin" panose="00000400000000000000" pitchFamily="2" charset="-78"/>
              </a:rPr>
              <a:t>مدیریت </a:t>
            </a:r>
            <a:r>
              <a:rPr lang="fa-IR" sz="2800" dirty="0">
                <a:cs typeface="B Nazanin" panose="00000400000000000000" pitchFamily="2" charset="-78"/>
              </a:rPr>
              <a:t>مخاطرات اقتصادی از طریق تهیه طرح‌های واکنش هوشمند، فعال، سریع و به هنگام در برابر مخاطرات و اختلال‌های داخلی و خارجی</a:t>
            </a:r>
            <a:r>
              <a:rPr lang="fa-IR" sz="2800" dirty="0" smtClean="0">
                <a:cs typeface="B Nazanin" panose="00000400000000000000" pitchFamily="2" charset="-78"/>
              </a:rPr>
              <a:t>.</a:t>
            </a:r>
          </a:p>
          <a:p>
            <a:pPr algn="r" rtl="1"/>
            <a:r>
              <a:rPr lang="fa-IR" sz="2800" dirty="0">
                <a:cs typeface="B Nazanin" panose="00000400000000000000" pitchFamily="2" charset="-78"/>
              </a:rPr>
              <a:t>شفاف و روان سازی نظام توزیع و قیمت‌گذاری و روزآمدسازی شیوه‌های نظارت بر بازار.</a:t>
            </a:r>
          </a:p>
          <a:p>
            <a:pPr marL="0" indent="0" algn="r" rtl="1">
              <a:buNone/>
            </a:pPr>
            <a:endParaRPr lang="en-US" dirty="0"/>
          </a:p>
        </p:txBody>
      </p:sp>
    </p:spTree>
    <p:extLst>
      <p:ext uri="{BB962C8B-B14F-4D97-AF65-F5344CB8AC3E}">
        <p14:creationId xmlns:p14="http://schemas.microsoft.com/office/powerpoint/2010/main" val="38104257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746975"/>
            <a:ext cx="10029403" cy="5044225"/>
          </a:xfrm>
        </p:spPr>
        <p:txBody>
          <a:bodyPr>
            <a:normAutofit/>
          </a:bodyPr>
          <a:lstStyle/>
          <a:p>
            <a:pPr marL="0" indent="0" algn="r" rtl="1">
              <a:buNone/>
            </a:pPr>
            <a:r>
              <a:rPr lang="fa-IR" sz="2800" b="1" dirty="0" smtClean="0">
                <a:solidFill>
                  <a:schemeClr val="accent1">
                    <a:lumMod val="50000"/>
                  </a:schemeClr>
                </a:solidFill>
                <a:cs typeface="B Nazanin" panose="00000400000000000000" pitchFamily="2" charset="-78"/>
              </a:rPr>
              <a:t>پژوهشگر و استراتژیت: دکتر محمودرضا امینی محمدآبادی</a:t>
            </a:r>
          </a:p>
          <a:p>
            <a:pPr marL="0" indent="0" algn="r" rtl="1">
              <a:buNone/>
            </a:pPr>
            <a:endParaRPr lang="fa-IR" sz="2800" b="1" dirty="0">
              <a:solidFill>
                <a:schemeClr val="accent1">
                  <a:lumMod val="50000"/>
                </a:schemeClr>
              </a:solidFill>
              <a:cs typeface="B Nazanin" panose="00000400000000000000" pitchFamily="2" charset="-78"/>
            </a:endParaRPr>
          </a:p>
          <a:p>
            <a:pPr marL="0" indent="0" algn="r" rtl="1">
              <a:buNone/>
            </a:pPr>
            <a:endParaRPr lang="fa-IR" sz="2800" b="1" dirty="0" smtClean="0">
              <a:solidFill>
                <a:schemeClr val="accent1">
                  <a:lumMod val="50000"/>
                </a:schemeClr>
              </a:solidFill>
              <a:cs typeface="B Nazanin" panose="00000400000000000000" pitchFamily="2" charset="-78"/>
            </a:endParaRPr>
          </a:p>
          <a:p>
            <a:pPr marL="0" indent="0" algn="ctr">
              <a:buNone/>
            </a:pPr>
            <a:r>
              <a:rPr lang="fa-IR" sz="2800" b="1" dirty="0" smtClean="0">
                <a:solidFill>
                  <a:schemeClr val="accent1">
                    <a:lumMod val="50000"/>
                  </a:schemeClr>
                </a:solidFill>
                <a:cs typeface="B Nazanin" panose="00000400000000000000" pitchFamily="2" charset="-78"/>
              </a:rPr>
              <a:t>با تشکر</a:t>
            </a:r>
            <a:endParaRPr lang="en-US" sz="2800" b="1" dirty="0">
              <a:solidFill>
                <a:schemeClr val="accent1">
                  <a:lumMod val="50000"/>
                </a:schemeClr>
              </a:solidFill>
              <a:cs typeface="B Nazanin" panose="00000400000000000000" pitchFamily="2" charset="-78"/>
            </a:endParaRPr>
          </a:p>
        </p:txBody>
      </p:sp>
    </p:spTree>
    <p:extLst>
      <p:ext uri="{BB962C8B-B14F-4D97-AF65-F5344CB8AC3E}">
        <p14:creationId xmlns:p14="http://schemas.microsoft.com/office/powerpoint/2010/main" val="2611661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0202" y="540913"/>
            <a:ext cx="4451798" cy="1442433"/>
          </a:xfrm>
        </p:spPr>
        <p:txBody>
          <a:bodyPr/>
          <a:lstStyle/>
          <a:p>
            <a:r>
              <a:rPr lang="fa-IR" b="1" dirty="0">
                <a:solidFill>
                  <a:schemeClr val="accent1">
                    <a:lumMod val="50000"/>
                  </a:schemeClr>
                </a:solidFill>
                <a:cs typeface="B Nazanin" panose="00000400000000000000" pitchFamily="2" charset="-78"/>
              </a:rPr>
              <a:t>اهميت گفتمان </a:t>
            </a:r>
            <a:r>
              <a:rPr lang="fa-IR" b="1" dirty="0" smtClean="0">
                <a:solidFill>
                  <a:schemeClr val="accent1">
                    <a:lumMod val="50000"/>
                  </a:schemeClr>
                </a:solidFill>
                <a:cs typeface="B Nazanin" panose="00000400000000000000" pitchFamily="2" charset="-78"/>
              </a:rPr>
              <a:t>سازی:</a:t>
            </a:r>
            <a:r>
              <a:rPr lang="en-US" dirty="0"/>
              <a:t/>
            </a:r>
            <a:br>
              <a:rPr lang="en-US" dirty="0"/>
            </a:br>
            <a:endParaRPr lang="en-US" dirty="0"/>
          </a:p>
        </p:txBody>
      </p:sp>
      <p:sp>
        <p:nvSpPr>
          <p:cNvPr id="3" name="Content Placeholder 2"/>
          <p:cNvSpPr>
            <a:spLocks noGrp="1"/>
          </p:cNvSpPr>
          <p:nvPr>
            <p:ph idx="1"/>
          </p:nvPr>
        </p:nvSpPr>
        <p:spPr>
          <a:xfrm>
            <a:off x="1484310" y="1326525"/>
            <a:ext cx="10351375" cy="4443210"/>
          </a:xfrm>
        </p:spPr>
        <p:txBody>
          <a:bodyPr>
            <a:normAutofit fontScale="92500" lnSpcReduction="10000"/>
          </a:bodyPr>
          <a:lstStyle/>
          <a:p>
            <a:pPr marL="0" indent="0" algn="r" rtl="1">
              <a:buNone/>
            </a:pPr>
            <a:endParaRPr lang="fa-IR" sz="2800" dirty="0" smtClean="0">
              <a:cs typeface="B Nazanin" panose="00000400000000000000" pitchFamily="2" charset="-78"/>
            </a:endParaRPr>
          </a:p>
          <a:p>
            <a:pPr marL="0" indent="0" algn="just" rtl="1">
              <a:buNone/>
            </a:pPr>
            <a:r>
              <a:rPr lang="fa-IR" sz="2800" dirty="0" smtClean="0">
                <a:cs typeface="B Nazanin" panose="00000400000000000000" pitchFamily="2" charset="-78"/>
              </a:rPr>
              <a:t>اقتصاد </a:t>
            </a:r>
            <a:r>
              <a:rPr lang="fa-IR" sz="2800" dirty="0">
                <a:cs typeface="B Nazanin" panose="00000400000000000000" pitchFamily="2" charset="-78"/>
              </a:rPr>
              <a:t>مقاومتی یک بحث کاملا استراتژیک است که در کشورهایی که دارای اهداف بلند مدت هستند و روحیه استقلال در بطن سیاست داخلی و خارجی آنها جاری است، مطرح شده </a:t>
            </a:r>
            <a:r>
              <a:rPr lang="fa-IR" sz="2800" dirty="0" smtClean="0">
                <a:cs typeface="B Nazanin" panose="00000400000000000000" pitchFamily="2" charset="-78"/>
              </a:rPr>
              <a:t>است.</a:t>
            </a:r>
          </a:p>
          <a:p>
            <a:pPr marL="0" indent="0" algn="just" rtl="1">
              <a:buNone/>
            </a:pPr>
            <a:r>
              <a:rPr lang="fa-IR" sz="2800" dirty="0">
                <a:cs typeface="B Nazanin" panose="00000400000000000000" pitchFamily="2" charset="-78"/>
              </a:rPr>
              <a:t>با اينکه در حوزه هاي متعدد موفق عمل کرده­ايم،  در حوزه اقتصادی علی رغم گسترش عمران و آبادانی ملی، هنوز نتوانسته ایم به اهداف مورد نظر که مهم­ترین آن پیشرفت و عدالت اقتصادی همه جانبه است دست یابیم. این یک نقطه آسیب برای ما شده است و متأسفانه دشمن هم با فهم این مسأله، از همین روزنه بر ما فشار وارد می کند</a:t>
            </a:r>
            <a:r>
              <a:rPr lang="fa-IR" sz="2800" dirty="0" smtClean="0">
                <a:cs typeface="B Nazanin" panose="00000400000000000000" pitchFamily="2" charset="-78"/>
              </a:rPr>
              <a:t>.</a:t>
            </a:r>
            <a:endParaRPr lang="en-US" sz="2800" dirty="0">
              <a:cs typeface="B Nazanin" panose="00000400000000000000" pitchFamily="2" charset="-78"/>
            </a:endParaRPr>
          </a:p>
          <a:p>
            <a:pPr marL="0" indent="0" algn="just" rtl="1">
              <a:buNone/>
            </a:pPr>
            <a:r>
              <a:rPr lang="fa-IR" sz="2800" dirty="0">
                <a:cs typeface="B Nazanin" panose="00000400000000000000" pitchFamily="2" charset="-78"/>
              </a:rPr>
              <a:t>رهبرمعظم انقلاب با پیش بینی راهبردهای دشمن در برابر انقلاب اسلامی، از حدود شش سال پیش شعارهای اقتصادی را به عنوان نام سال در دستور کار قرار دادند تا فضای عمومی کشور برای این شرایط ویژه فراهم شود.</a:t>
            </a:r>
            <a:endParaRPr lang="en-US" sz="2800" dirty="0">
              <a:cs typeface="B Nazanin" panose="00000400000000000000" pitchFamily="2" charset="-78"/>
            </a:endParaRPr>
          </a:p>
          <a:p>
            <a:pPr marL="0" indent="0" algn="r" rtl="1">
              <a:buNone/>
            </a:pPr>
            <a:endParaRPr lang="en-US" dirty="0">
              <a:cs typeface="B Nazanin" panose="00000400000000000000" pitchFamily="2" charset="-78"/>
            </a:endParaRPr>
          </a:p>
        </p:txBody>
      </p:sp>
    </p:spTree>
    <p:extLst>
      <p:ext uri="{BB962C8B-B14F-4D97-AF65-F5344CB8AC3E}">
        <p14:creationId xmlns:p14="http://schemas.microsoft.com/office/powerpoint/2010/main" val="1470345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4604" y="453980"/>
            <a:ext cx="4607396" cy="1426335"/>
          </a:xfrm>
        </p:spPr>
        <p:txBody>
          <a:bodyPr/>
          <a:lstStyle/>
          <a:p>
            <a:r>
              <a:rPr lang="fa-IR" b="1" dirty="0">
                <a:solidFill>
                  <a:schemeClr val="accent1">
                    <a:lumMod val="50000"/>
                  </a:schemeClr>
                </a:solidFill>
                <a:cs typeface="B Nazanin" panose="00000400000000000000" pitchFamily="2" charset="-78"/>
              </a:rPr>
              <a:t>ضرورت گفتمان </a:t>
            </a:r>
            <a:r>
              <a:rPr lang="fa-IR" b="1" dirty="0" smtClean="0">
                <a:solidFill>
                  <a:schemeClr val="accent1">
                    <a:lumMod val="50000"/>
                  </a:schemeClr>
                </a:solidFill>
                <a:cs typeface="B Nazanin" panose="00000400000000000000" pitchFamily="2" charset="-78"/>
              </a:rPr>
              <a:t>سازی:</a:t>
            </a:r>
            <a:r>
              <a:rPr lang="en-US" dirty="0"/>
              <a:t/>
            </a:r>
            <a:br>
              <a:rPr lang="en-US" dirty="0"/>
            </a:br>
            <a:endParaRPr lang="en-US" dirty="0"/>
          </a:p>
        </p:txBody>
      </p:sp>
      <p:sp>
        <p:nvSpPr>
          <p:cNvPr id="3" name="Content Placeholder 2"/>
          <p:cNvSpPr>
            <a:spLocks noGrp="1"/>
          </p:cNvSpPr>
          <p:nvPr>
            <p:ph idx="1"/>
          </p:nvPr>
        </p:nvSpPr>
        <p:spPr>
          <a:xfrm>
            <a:off x="1484310" y="1468193"/>
            <a:ext cx="10402890" cy="4323008"/>
          </a:xfrm>
        </p:spPr>
        <p:txBody>
          <a:bodyPr>
            <a:normAutofit lnSpcReduction="10000"/>
          </a:bodyPr>
          <a:lstStyle/>
          <a:p>
            <a:pPr marL="0" indent="0" algn="just" rtl="1">
              <a:buNone/>
            </a:pPr>
            <a:endParaRPr lang="fa-IR" sz="2800" dirty="0" smtClean="0">
              <a:cs typeface="B Nazanin" panose="00000400000000000000" pitchFamily="2" charset="-78"/>
            </a:endParaRPr>
          </a:p>
          <a:p>
            <a:pPr marL="0" indent="0" algn="just" rtl="1">
              <a:buNone/>
            </a:pPr>
            <a:r>
              <a:rPr lang="fa-IR" sz="2800" dirty="0" smtClean="0">
                <a:cs typeface="B Nazanin" panose="00000400000000000000" pitchFamily="2" charset="-78"/>
              </a:rPr>
              <a:t>در </a:t>
            </a:r>
            <a:r>
              <a:rPr lang="fa-IR" sz="2800" dirty="0">
                <a:cs typeface="B Nazanin" panose="00000400000000000000" pitchFamily="2" charset="-78"/>
              </a:rPr>
              <a:t>دنیای كنوني، بار اصلی اجراي سیاست های اقتصادی و سیاسی را رسانه­ها و ابزارهای گفتمان­ساز برعهده دارند. نگاهی به گستره شبکه های ارتباطی در جهان، از تلاشی هدفمند، برنامه­ریزی شده، فرایندی و هوشمندانه در ترویج گفتمان­های خبر می دهد. </a:t>
            </a:r>
            <a:endParaRPr lang="fa-IR" sz="2800" dirty="0" smtClean="0">
              <a:cs typeface="B Nazanin" panose="00000400000000000000" pitchFamily="2" charset="-78"/>
            </a:endParaRPr>
          </a:p>
          <a:p>
            <a:pPr marL="0" indent="0" algn="just" rtl="1">
              <a:buNone/>
            </a:pPr>
            <a:r>
              <a:rPr lang="fa-IR" sz="2800" dirty="0">
                <a:cs typeface="B Nazanin" panose="00000400000000000000" pitchFamily="2" charset="-78"/>
              </a:rPr>
              <a:t>تبديل سياست هاي اقتصاد مقاومتي به گفتمان یعنی یک درک مشترک، خواسته و مطالبه عمومی که تمام فضای جامعه آن را دنبال کند از اهميت بالايي برخوردار است. </a:t>
            </a:r>
            <a:endParaRPr lang="fa-IR" sz="2800" dirty="0" smtClean="0">
              <a:cs typeface="B Nazanin" panose="00000400000000000000" pitchFamily="2" charset="-78"/>
            </a:endParaRPr>
          </a:p>
          <a:p>
            <a:pPr marL="0" indent="0" algn="just" rtl="1">
              <a:buNone/>
            </a:pPr>
            <a:r>
              <a:rPr lang="fa-IR" sz="2800" dirty="0">
                <a:cs typeface="B Nazanin" panose="00000400000000000000" pitchFamily="2" charset="-78"/>
              </a:rPr>
              <a:t>تعريف، تبيين و تشريح دقیق این سیاست ها و بيان ضرورت آن برای همه مردم باعث مي شود يک حرکت جمعي در جامعه اتفاق بيافتد وآن زمان است که خود مردم دنبال تحقق آن </a:t>
            </a:r>
            <a:r>
              <a:rPr lang="fa-IR" sz="2800" dirty="0" smtClean="0">
                <a:cs typeface="B Nazanin" panose="00000400000000000000" pitchFamily="2" charset="-78"/>
              </a:rPr>
              <a:t>میروند </a:t>
            </a:r>
            <a:r>
              <a:rPr lang="fa-IR" sz="2800" dirty="0">
                <a:cs typeface="B Nazanin" panose="00000400000000000000" pitchFamily="2" charset="-78"/>
              </a:rPr>
              <a:t>و حتی از مسؤولین نیز آن را درخواست می کنند.</a:t>
            </a:r>
            <a:endParaRPr lang="fa-IR" sz="2800" dirty="0" smtClean="0">
              <a:cs typeface="B Nazanin" panose="00000400000000000000" pitchFamily="2" charset="-78"/>
            </a:endParaRPr>
          </a:p>
          <a:p>
            <a:pPr marL="0" indent="0" algn="r"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3164451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3971" y="103030"/>
            <a:ext cx="4064293" cy="1056069"/>
          </a:xfrm>
        </p:spPr>
        <p:txBody>
          <a:bodyPr/>
          <a:lstStyle/>
          <a:p>
            <a:r>
              <a:rPr lang="fa-IR" b="1" dirty="0">
                <a:solidFill>
                  <a:schemeClr val="accent1">
                    <a:lumMod val="50000"/>
                  </a:schemeClr>
                </a:solidFill>
                <a:cs typeface="B Nazanin" panose="00000400000000000000" pitchFamily="2" charset="-78"/>
              </a:rPr>
              <a:t>ساختار </a:t>
            </a:r>
            <a:r>
              <a:rPr lang="fa-IR" b="1" dirty="0" smtClean="0">
                <a:solidFill>
                  <a:schemeClr val="accent1">
                    <a:lumMod val="50000"/>
                  </a:schemeClr>
                </a:solidFill>
                <a:cs typeface="B Nazanin" panose="00000400000000000000" pitchFamily="2" charset="-78"/>
              </a:rPr>
              <a:t>طرح: </a:t>
            </a:r>
            <a:endParaRPr lang="en-US" b="1" dirty="0">
              <a:solidFill>
                <a:schemeClr val="accent1">
                  <a:lumMod val="50000"/>
                </a:schemeClr>
              </a:solidFill>
              <a:cs typeface="B Nazanin" panose="00000400000000000000" pitchFamily="2" charset="-78"/>
            </a:endParaRPr>
          </a:p>
        </p:txBody>
      </p:sp>
      <p:sp>
        <p:nvSpPr>
          <p:cNvPr id="3" name="Content Placeholder 2"/>
          <p:cNvSpPr>
            <a:spLocks noGrp="1"/>
          </p:cNvSpPr>
          <p:nvPr>
            <p:ph idx="1"/>
          </p:nvPr>
        </p:nvSpPr>
        <p:spPr>
          <a:xfrm>
            <a:off x="1548704" y="1326525"/>
            <a:ext cx="10402890" cy="5009880"/>
          </a:xfrm>
        </p:spPr>
        <p:txBody>
          <a:bodyPr>
            <a:noAutofit/>
          </a:bodyPr>
          <a:lstStyle/>
          <a:p>
            <a:pPr marL="0" indent="0" algn="r" rtl="1">
              <a:buNone/>
            </a:pPr>
            <a:r>
              <a:rPr lang="fa-IR" dirty="0">
                <a:cs typeface="B Nazanin" panose="00000400000000000000" pitchFamily="2" charset="-78"/>
              </a:rPr>
              <a:t>1- بررسی اجزای هر سیاست از سیاست های ابلاغی اقتصاد مقاومتی و آنالیز آن بر مبنای کارکردهای </a:t>
            </a:r>
            <a:r>
              <a:rPr lang="fa-IR" dirty="0" smtClean="0">
                <a:cs typeface="B Nazanin" panose="00000400000000000000" pitchFamily="2" charset="-78"/>
              </a:rPr>
              <a:t>گفتمان سازی</a:t>
            </a:r>
            <a:endParaRPr lang="fa-IR" dirty="0">
              <a:cs typeface="B Nazanin" panose="00000400000000000000" pitchFamily="2" charset="-78"/>
            </a:endParaRPr>
          </a:p>
          <a:p>
            <a:pPr marL="0" indent="0" algn="r" rtl="1">
              <a:buNone/>
            </a:pPr>
            <a:r>
              <a:rPr lang="fa-IR" dirty="0">
                <a:cs typeface="B Nazanin" panose="00000400000000000000" pitchFamily="2" charset="-78"/>
              </a:rPr>
              <a:t>2- بررسی اجزای </a:t>
            </a:r>
            <a:r>
              <a:rPr lang="fa-IR" dirty="0" smtClean="0">
                <a:cs typeface="B Nazanin" panose="00000400000000000000" pitchFamily="2" charset="-78"/>
              </a:rPr>
              <a:t>گفتمان</a:t>
            </a:r>
            <a:r>
              <a:rPr lang="en-US" dirty="0" smtClean="0">
                <a:cs typeface="B Nazanin" panose="00000400000000000000" pitchFamily="2" charset="-78"/>
              </a:rPr>
              <a:t> </a:t>
            </a:r>
            <a:r>
              <a:rPr lang="fa-IR" dirty="0" smtClean="0">
                <a:cs typeface="B Nazanin" panose="00000400000000000000" pitchFamily="2" charset="-78"/>
              </a:rPr>
              <a:t>سازی </a:t>
            </a:r>
            <a:r>
              <a:rPr lang="fa-IR" dirty="0">
                <a:cs typeface="B Nazanin" panose="00000400000000000000" pitchFamily="2" charset="-78"/>
              </a:rPr>
              <a:t>در هر سیاست و نیاز سنجی ابزاری</a:t>
            </a:r>
          </a:p>
          <a:p>
            <a:pPr marL="0" indent="0" algn="r" rtl="1">
              <a:buNone/>
            </a:pPr>
            <a:r>
              <a:rPr lang="fa-IR" dirty="0">
                <a:cs typeface="B Nazanin" panose="00000400000000000000" pitchFamily="2" charset="-78"/>
              </a:rPr>
              <a:t>3- بررسی بهترین ابزارها برای هر یک از اجزاء </a:t>
            </a:r>
            <a:r>
              <a:rPr lang="fa-IR" dirty="0" smtClean="0">
                <a:cs typeface="B Nazanin" panose="00000400000000000000" pitchFamily="2" charset="-78"/>
              </a:rPr>
              <a:t>سیاستها</a:t>
            </a:r>
            <a:endParaRPr lang="fa-IR" dirty="0">
              <a:cs typeface="B Nazanin" panose="00000400000000000000" pitchFamily="2" charset="-78"/>
            </a:endParaRPr>
          </a:p>
          <a:p>
            <a:pPr marL="0" indent="0" algn="r" rtl="1">
              <a:buNone/>
            </a:pPr>
            <a:r>
              <a:rPr lang="fa-IR" dirty="0">
                <a:cs typeface="B Nazanin" panose="00000400000000000000" pitchFamily="2" charset="-78"/>
              </a:rPr>
              <a:t>4- پیشنهاد شیوه و ابزار </a:t>
            </a:r>
            <a:r>
              <a:rPr lang="fa-IR" dirty="0" smtClean="0">
                <a:cs typeface="B Nazanin" panose="00000400000000000000" pitchFamily="2" charset="-78"/>
              </a:rPr>
              <a:t>گفتمان سازی</a:t>
            </a:r>
            <a:endParaRPr lang="fa-IR" dirty="0">
              <a:cs typeface="B Nazanin" panose="00000400000000000000" pitchFamily="2" charset="-78"/>
            </a:endParaRPr>
          </a:p>
          <a:p>
            <a:pPr marL="0" indent="0" algn="r" rtl="1">
              <a:buNone/>
            </a:pPr>
            <a:r>
              <a:rPr lang="fa-IR" dirty="0">
                <a:cs typeface="B Nazanin" panose="00000400000000000000" pitchFamily="2" charset="-78"/>
              </a:rPr>
              <a:t>5- ارائه </a:t>
            </a:r>
            <a:r>
              <a:rPr lang="fa-IR" dirty="0" smtClean="0">
                <a:cs typeface="B Nazanin" panose="00000400000000000000" pitchFamily="2" charset="-78"/>
              </a:rPr>
              <a:t>پیش نویس </a:t>
            </a:r>
            <a:r>
              <a:rPr lang="fa-IR" dirty="0">
                <a:cs typeface="B Nazanin" panose="00000400000000000000" pitchFamily="2" charset="-78"/>
              </a:rPr>
              <a:t>به کارگروه </a:t>
            </a:r>
            <a:r>
              <a:rPr lang="fa-IR" dirty="0" smtClean="0">
                <a:cs typeface="B Nazanin" panose="00000400000000000000" pitchFamily="2" charset="-78"/>
              </a:rPr>
              <a:t>گفتمان سازی</a:t>
            </a:r>
            <a:endParaRPr lang="fa-IR" dirty="0">
              <a:cs typeface="B Nazanin" panose="00000400000000000000" pitchFamily="2" charset="-78"/>
            </a:endParaRPr>
          </a:p>
          <a:p>
            <a:pPr marL="0" indent="0" algn="r" rtl="1">
              <a:buNone/>
            </a:pPr>
            <a:r>
              <a:rPr lang="fa-IR" dirty="0">
                <a:cs typeface="B Nazanin" panose="00000400000000000000" pitchFamily="2" charset="-78"/>
              </a:rPr>
              <a:t>6- بررسی پیشنهاد در گروه </a:t>
            </a:r>
            <a:r>
              <a:rPr lang="fa-IR" dirty="0" smtClean="0">
                <a:cs typeface="B Nazanin" panose="00000400000000000000" pitchFamily="2" charset="-78"/>
              </a:rPr>
              <a:t>گفتمان سازی </a:t>
            </a:r>
            <a:r>
              <a:rPr lang="fa-IR" dirty="0">
                <a:cs typeface="B Nazanin" panose="00000400000000000000" pitchFamily="2" charset="-78"/>
              </a:rPr>
              <a:t>و دریافت تأیید نهایی</a:t>
            </a:r>
          </a:p>
          <a:p>
            <a:pPr marL="0" indent="0" algn="r" rtl="1">
              <a:buNone/>
            </a:pPr>
            <a:r>
              <a:rPr lang="fa-IR" dirty="0">
                <a:cs typeface="B Nazanin" panose="00000400000000000000" pitchFamily="2" charset="-78"/>
              </a:rPr>
              <a:t>7- </a:t>
            </a:r>
            <a:r>
              <a:rPr lang="fa-IR" dirty="0" smtClean="0">
                <a:cs typeface="B Nazanin" panose="00000400000000000000" pitchFamily="2" charset="-78"/>
              </a:rPr>
              <a:t>برنامه ریزی </a:t>
            </a:r>
            <a:r>
              <a:rPr lang="fa-IR" dirty="0">
                <a:cs typeface="B Nazanin" panose="00000400000000000000" pitchFamily="2" charset="-78"/>
              </a:rPr>
              <a:t>اجرایی و برآورد بودجه برای اجرای پیشنهادات ارائه شده</a:t>
            </a:r>
          </a:p>
          <a:p>
            <a:pPr marL="0" indent="0" algn="r" rtl="1">
              <a:buNone/>
            </a:pPr>
            <a:r>
              <a:rPr lang="fa-IR" dirty="0">
                <a:cs typeface="B Nazanin" panose="00000400000000000000" pitchFamily="2" charset="-78"/>
              </a:rPr>
              <a:t>8- </a:t>
            </a:r>
            <a:r>
              <a:rPr lang="fa-IR" dirty="0" smtClean="0">
                <a:cs typeface="B Nazanin" panose="00000400000000000000" pitchFamily="2" charset="-78"/>
              </a:rPr>
              <a:t>پیگیری </a:t>
            </a:r>
            <a:r>
              <a:rPr lang="fa-IR" dirty="0">
                <a:cs typeface="B Nazanin" panose="00000400000000000000" pitchFamily="2" charset="-78"/>
              </a:rPr>
              <a:t>فرآیند تصویب پیشنهادات</a:t>
            </a:r>
          </a:p>
          <a:p>
            <a:pPr marL="0" indent="0" algn="r" rtl="1">
              <a:buNone/>
            </a:pPr>
            <a:r>
              <a:rPr lang="fa-IR" dirty="0">
                <a:cs typeface="B Nazanin" panose="00000400000000000000" pitchFamily="2" charset="-78"/>
              </a:rPr>
              <a:t>9- در صورت تأمین بودجه و تمایل پذیرش مدیریت اجرا به وسیله این گروه مشاور بر مبنای بودجه تأمین شده طبق قراردادهای جدید انجام خواهد شد </a:t>
            </a:r>
            <a:endParaRPr lang="en-US" dirty="0">
              <a:cs typeface="B Nazanin" panose="00000400000000000000" pitchFamily="2" charset="-78"/>
            </a:endParaRPr>
          </a:p>
        </p:txBody>
      </p:sp>
    </p:spTree>
    <p:extLst>
      <p:ext uri="{BB962C8B-B14F-4D97-AF65-F5344CB8AC3E}">
        <p14:creationId xmlns:p14="http://schemas.microsoft.com/office/powerpoint/2010/main" val="3602441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3241" y="350949"/>
            <a:ext cx="4568759" cy="1065727"/>
          </a:xfrm>
        </p:spPr>
        <p:txBody>
          <a:bodyPr/>
          <a:lstStyle/>
          <a:p>
            <a:r>
              <a:rPr lang="fa-IR" b="1" dirty="0">
                <a:solidFill>
                  <a:schemeClr val="accent1">
                    <a:lumMod val="50000"/>
                  </a:schemeClr>
                </a:solidFill>
                <a:cs typeface="B Nazanin" panose="00000400000000000000" pitchFamily="2" charset="-78"/>
              </a:rPr>
              <a:t>تعريف و تبيين </a:t>
            </a:r>
            <a:r>
              <a:rPr lang="fa-IR" b="1" dirty="0" smtClean="0">
                <a:solidFill>
                  <a:schemeClr val="accent1">
                    <a:lumMod val="50000"/>
                  </a:schemeClr>
                </a:solidFill>
                <a:cs typeface="B Nazanin" panose="00000400000000000000" pitchFamily="2" charset="-78"/>
              </a:rPr>
              <a:t>گفتمان:</a:t>
            </a:r>
            <a:endParaRPr lang="en-US" b="1" dirty="0">
              <a:solidFill>
                <a:schemeClr val="accent1">
                  <a:lumMod val="50000"/>
                </a:schemeClr>
              </a:solidFill>
              <a:cs typeface="B Nazanin" panose="00000400000000000000" pitchFamily="2" charset="-78"/>
            </a:endParaRPr>
          </a:p>
        </p:txBody>
      </p:sp>
      <p:sp>
        <p:nvSpPr>
          <p:cNvPr id="3" name="Content Placeholder 2"/>
          <p:cNvSpPr>
            <a:spLocks noGrp="1"/>
          </p:cNvSpPr>
          <p:nvPr>
            <p:ph idx="1"/>
          </p:nvPr>
        </p:nvSpPr>
        <p:spPr>
          <a:xfrm>
            <a:off x="1484310" y="1416677"/>
            <a:ext cx="10428648" cy="4374524"/>
          </a:xfrm>
        </p:spPr>
        <p:txBody>
          <a:bodyPr>
            <a:normAutofit/>
          </a:bodyPr>
          <a:lstStyle/>
          <a:p>
            <a:pPr marL="0" indent="0" algn="just" rtl="1">
              <a:buNone/>
            </a:pPr>
            <a:r>
              <a:rPr lang="fa-IR" sz="2800" dirty="0">
                <a:cs typeface="B Nazanin" panose="00000400000000000000" pitchFamily="2" charset="-78"/>
              </a:rPr>
              <a:t>هنگامی که از گفتمان­سازی سخن به میان می آید، نگاه­ها بايد از بخشنامه و ادبیات دستوری، به تبيين و اقناع فطری معطوف شود كه فرایندی زمانبر و برنامه ریزی شده است</a:t>
            </a:r>
            <a:r>
              <a:rPr lang="fa-IR" sz="2800" dirty="0" smtClean="0">
                <a:cs typeface="B Nazanin" panose="00000400000000000000" pitchFamily="2" charset="-78"/>
              </a:rPr>
              <a:t>.</a:t>
            </a:r>
          </a:p>
          <a:p>
            <a:pPr marL="0" indent="0" algn="just" rtl="1">
              <a:buNone/>
            </a:pPr>
            <a:r>
              <a:rPr lang="fa-IR" sz="2800" dirty="0">
                <a:cs typeface="B Nazanin" panose="00000400000000000000" pitchFamily="2" charset="-78"/>
              </a:rPr>
              <a:t>هنگامی که از گفتمان سازی در انجام فعالیت ها و </a:t>
            </a:r>
            <a:r>
              <a:rPr lang="fa-IR" sz="2800" dirty="0" smtClean="0">
                <a:cs typeface="B Nazanin" panose="00000400000000000000" pitchFamily="2" charset="-78"/>
              </a:rPr>
              <a:t>برنامه های </a:t>
            </a:r>
            <a:r>
              <a:rPr lang="fa-IR" sz="2800" dirty="0">
                <a:cs typeface="B Nazanin" panose="00000400000000000000" pitchFamily="2" charset="-78"/>
              </a:rPr>
              <a:t>کلان اقتصادی و سیاسی صحبت می شود، منظور شیوه های تبدیل برنامه به ادبیات حاکم بر زندگی تک تک نخبگان و مردم جامعه است. بر اين اساس بايد گفت يک موضوع وقتي به گفتمان تبديل </a:t>
            </a:r>
            <a:r>
              <a:rPr lang="fa-IR" sz="2800" dirty="0" smtClean="0">
                <a:cs typeface="B Nazanin" panose="00000400000000000000" pitchFamily="2" charset="-78"/>
              </a:rPr>
              <a:t>مي شود </a:t>
            </a:r>
            <a:r>
              <a:rPr lang="fa-IR" sz="2800" dirty="0">
                <a:cs typeface="B Nazanin" panose="00000400000000000000" pitchFamily="2" charset="-78"/>
              </a:rPr>
              <a:t>که فضاي عمومي جامعه را تسخير کرده باشد و اين فضا، فضايي اقناعي است که لازمه توفيق در آن، داشتن علم و آگاهي کافي و استفاده از روش هاي متناسب و منطقي </a:t>
            </a:r>
            <a:r>
              <a:rPr lang="fa-IR" sz="2800" dirty="0" smtClean="0">
                <a:cs typeface="B Nazanin" panose="00000400000000000000" pitchFamily="2" charset="-78"/>
              </a:rPr>
              <a:t>است</a:t>
            </a:r>
            <a:r>
              <a:rPr lang="en-US" sz="2800" dirty="0" smtClean="0">
                <a:cs typeface="B Nazanin" panose="00000400000000000000" pitchFamily="2" charset="-78"/>
              </a:rPr>
              <a:t>.</a:t>
            </a:r>
            <a:endParaRPr lang="en-US" sz="2800" dirty="0">
              <a:cs typeface="B Nazanin" panose="00000400000000000000" pitchFamily="2" charset="-78"/>
            </a:endParaRPr>
          </a:p>
        </p:txBody>
      </p:sp>
    </p:spTree>
    <p:extLst>
      <p:ext uri="{BB962C8B-B14F-4D97-AF65-F5344CB8AC3E}">
        <p14:creationId xmlns:p14="http://schemas.microsoft.com/office/powerpoint/2010/main" val="469243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9011" y="389586"/>
            <a:ext cx="10018712" cy="1194515"/>
          </a:xfrm>
        </p:spPr>
        <p:txBody>
          <a:bodyPr/>
          <a:lstStyle/>
          <a:p>
            <a:pPr algn="r" rtl="1"/>
            <a:r>
              <a:rPr lang="fa-IR" b="1" dirty="0" smtClean="0">
                <a:solidFill>
                  <a:schemeClr val="accent1">
                    <a:lumMod val="50000"/>
                  </a:schemeClr>
                </a:solidFill>
                <a:cs typeface="B Nazanin" panose="00000400000000000000" pitchFamily="2" charset="-78"/>
              </a:rPr>
              <a:t>تعاریف گفتمان:</a:t>
            </a:r>
            <a:endParaRPr lang="en-US" b="1" dirty="0">
              <a:solidFill>
                <a:schemeClr val="accent1">
                  <a:lumMod val="50000"/>
                </a:schemeClr>
              </a:solidFill>
              <a:cs typeface="B Nazanin" panose="00000400000000000000" pitchFamily="2" charset="-78"/>
            </a:endParaRPr>
          </a:p>
        </p:txBody>
      </p:sp>
      <p:sp>
        <p:nvSpPr>
          <p:cNvPr id="3" name="Content Placeholder 2"/>
          <p:cNvSpPr>
            <a:spLocks noGrp="1"/>
          </p:cNvSpPr>
          <p:nvPr>
            <p:ph idx="1"/>
          </p:nvPr>
        </p:nvSpPr>
        <p:spPr>
          <a:xfrm>
            <a:off x="1484310" y="1442434"/>
            <a:ext cx="10531679" cy="5022759"/>
          </a:xfrm>
        </p:spPr>
        <p:txBody>
          <a:bodyPr>
            <a:normAutofit lnSpcReduction="10000"/>
          </a:bodyPr>
          <a:lstStyle/>
          <a:p>
            <a:pPr marL="0" indent="0" algn="r" rtl="1">
              <a:buNone/>
            </a:pPr>
            <a:r>
              <a:rPr lang="fa-IR" sz="2800" dirty="0">
                <a:cs typeface="B Nazanin" panose="00000400000000000000" pitchFamily="2" charset="-78"/>
              </a:rPr>
              <a:t>گفتمان یعنى: باورعمومى؛ یعنى آن‌چیزى كه به صورت یك سخنِ مورد قبول عموم تلقى شود، مردم به آن توجه داشته باشند؛ این با گفتن حاصل می شود؛ با تبیینِ لازم - تبیین منطقى، تبیین عالمانه و دور از زیاده‌روى‌هاى گوناگون - حاصل می شود؛ با زبان صحیح، با زبان علمى و منطقى و با زبان خوش، بایستى این مطالب را منتقل كرد. </a:t>
            </a:r>
          </a:p>
          <a:p>
            <a:pPr marL="0" indent="0" algn="r" rtl="1">
              <a:buNone/>
            </a:pPr>
            <a:r>
              <a:rPr lang="fa-IR" sz="2800" b="1" dirty="0">
                <a:cs typeface="B Nazanin" panose="00000400000000000000" pitchFamily="2" charset="-78"/>
              </a:rPr>
              <a:t>(بيانات در ديدار اعضاى مجلس خبرگان رهبرى15/12/1392)</a:t>
            </a:r>
          </a:p>
          <a:p>
            <a:pPr marL="0" indent="0" algn="r" rtl="1">
              <a:buNone/>
            </a:pPr>
            <a:r>
              <a:rPr lang="fa-IR" sz="2800" dirty="0">
                <a:cs typeface="B Nazanin" panose="00000400000000000000" pitchFamily="2" charset="-78"/>
              </a:rPr>
              <a:t>گفتمان يك جامعه مثل هواست، همه تنفسش مي كنند؛ چه بدانند، چه ندانند؛ چه بخواهند، چه نخواهند. بايد اين گفتمان‌سازى انجام بگيرد.</a:t>
            </a:r>
          </a:p>
          <a:p>
            <a:pPr marL="0" indent="0" algn="r" rtl="1">
              <a:buNone/>
            </a:pPr>
            <a:r>
              <a:rPr lang="fa-IR" sz="2800" b="1" dirty="0">
                <a:cs typeface="B Nazanin" panose="00000400000000000000" pitchFamily="2" charset="-78"/>
              </a:rPr>
              <a:t>(جلسه سران قوا در حضور رهبر انقلاب6/12/1392</a:t>
            </a:r>
            <a:r>
              <a:rPr lang="fa-IR" sz="2800" b="1" dirty="0" smtClean="0">
                <a:cs typeface="B Nazanin" panose="00000400000000000000" pitchFamily="2" charset="-78"/>
              </a:rPr>
              <a:t>)</a:t>
            </a:r>
          </a:p>
          <a:p>
            <a:pPr marL="0" indent="0" algn="r" rtl="1">
              <a:buNone/>
            </a:pPr>
            <a:r>
              <a:rPr lang="fa-IR" sz="2800" dirty="0">
                <a:cs typeface="B Nazanin" panose="00000400000000000000" pitchFamily="2" charset="-78"/>
              </a:rPr>
              <a:t>گفتمان‌‌سازی در خصوص اقتصاد مقاومتی و تبدیل آن به یك گفتمان عمومی، بسیاری از مشكلات را بر طرف و كارها را تسهیل خواهد كرد.</a:t>
            </a:r>
          </a:p>
          <a:p>
            <a:pPr marL="0" indent="0" algn="r" rtl="1">
              <a:buNone/>
            </a:pPr>
            <a:endParaRPr lang="en-US" dirty="0"/>
          </a:p>
        </p:txBody>
      </p:sp>
    </p:spTree>
    <p:extLst>
      <p:ext uri="{BB962C8B-B14F-4D97-AF65-F5344CB8AC3E}">
        <p14:creationId xmlns:p14="http://schemas.microsoft.com/office/powerpoint/2010/main" val="2578488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3427" y="428223"/>
            <a:ext cx="6822562" cy="1181637"/>
          </a:xfrm>
        </p:spPr>
        <p:txBody>
          <a:bodyPr>
            <a:normAutofit fontScale="90000"/>
          </a:bodyPr>
          <a:lstStyle/>
          <a:p>
            <a:r>
              <a:rPr lang="fa-IR" b="1" dirty="0">
                <a:solidFill>
                  <a:schemeClr val="accent1">
                    <a:lumMod val="50000"/>
                  </a:schemeClr>
                </a:solidFill>
                <a:cs typeface="B Nazanin" panose="00000400000000000000" pitchFamily="2" charset="-78"/>
              </a:rPr>
              <a:t>ابزارهای گفتمان سازی در اقتصاد </a:t>
            </a:r>
            <a:r>
              <a:rPr lang="fa-IR" b="1" dirty="0" smtClean="0">
                <a:solidFill>
                  <a:schemeClr val="accent1">
                    <a:lumMod val="50000"/>
                  </a:schemeClr>
                </a:solidFill>
                <a:cs typeface="B Nazanin" panose="00000400000000000000" pitchFamily="2" charset="-78"/>
              </a:rPr>
              <a:t>مقاومتی:</a:t>
            </a:r>
            <a:endParaRPr lang="en-US" b="1" dirty="0">
              <a:solidFill>
                <a:schemeClr val="accent1">
                  <a:lumMod val="50000"/>
                </a:schemeClr>
              </a:solidFill>
              <a:cs typeface="B Nazanin" panose="00000400000000000000" pitchFamily="2" charset="-78"/>
            </a:endParaRPr>
          </a:p>
        </p:txBody>
      </p:sp>
      <p:sp>
        <p:nvSpPr>
          <p:cNvPr id="3" name="Content Placeholder 2"/>
          <p:cNvSpPr>
            <a:spLocks noGrp="1"/>
          </p:cNvSpPr>
          <p:nvPr>
            <p:ph idx="1"/>
          </p:nvPr>
        </p:nvSpPr>
        <p:spPr>
          <a:xfrm>
            <a:off x="1484310" y="1764407"/>
            <a:ext cx="10402890" cy="4533362"/>
          </a:xfrm>
        </p:spPr>
        <p:txBody>
          <a:bodyPr>
            <a:normAutofit fontScale="92500" lnSpcReduction="10000"/>
          </a:bodyPr>
          <a:lstStyle/>
          <a:p>
            <a:pPr marL="0" indent="0" algn="r" rtl="1">
              <a:buNone/>
            </a:pPr>
            <a:r>
              <a:rPr lang="fa-IR" sz="2800" dirty="0">
                <a:cs typeface="B Nazanin" panose="00000400000000000000" pitchFamily="2" charset="-78"/>
              </a:rPr>
              <a:t>برای این که یک موضوع به گفتمان عمومی جامعه تبدیل شود نیازمند ابزارهایی است که در جهت تبیین آن گفتمان و ایجاد فضای اقناعی منطقی وارد عمل شود و </a:t>
            </a:r>
            <a:r>
              <a:rPr lang="fa-IR" sz="2800" dirty="0" smtClean="0">
                <a:cs typeface="B Nazanin" panose="00000400000000000000" pitchFamily="2" charset="-78"/>
              </a:rPr>
              <a:t>طیف های </a:t>
            </a:r>
            <a:r>
              <a:rPr lang="fa-IR" sz="2800" dirty="0">
                <a:cs typeface="B Nazanin" panose="00000400000000000000" pitchFamily="2" charset="-78"/>
              </a:rPr>
              <a:t>مختلف مردم و نخبگان را مورد توجه قرار داده و عمل آشنا سازی آن ها با موضوع مورد نظر را بر عهده گیرد. </a:t>
            </a:r>
            <a:endParaRPr lang="fa-IR" sz="2800" dirty="0" smtClean="0">
              <a:cs typeface="B Nazanin" panose="00000400000000000000" pitchFamily="2" charset="-78"/>
            </a:endParaRPr>
          </a:p>
          <a:p>
            <a:pPr algn="r" rtl="1"/>
            <a:r>
              <a:rPr lang="fa-IR" sz="2800" b="1" dirty="0">
                <a:cs typeface="B Nazanin" panose="00000400000000000000" pitchFamily="2" charset="-78"/>
              </a:rPr>
              <a:t>از ابزارهای مختلفی در جهت گفتمان سازی بهره برد که در زیر به برخی از این ابزارها اشاره می </a:t>
            </a:r>
            <a:r>
              <a:rPr lang="fa-IR" sz="2800" b="1" dirty="0" smtClean="0">
                <a:cs typeface="B Nazanin" panose="00000400000000000000" pitchFamily="2" charset="-78"/>
              </a:rPr>
              <a:t>شود</a:t>
            </a:r>
            <a:r>
              <a:rPr lang="en-US" sz="2800" b="1" dirty="0" smtClean="0">
                <a:cs typeface="B Nazanin" panose="00000400000000000000" pitchFamily="2" charset="-78"/>
              </a:rPr>
              <a:t>:</a:t>
            </a:r>
            <a:endParaRPr lang="fa-IR" sz="2800" b="1" dirty="0">
              <a:cs typeface="B Nazanin" panose="00000400000000000000" pitchFamily="2" charset="-78"/>
            </a:endParaRPr>
          </a:p>
          <a:p>
            <a:pPr marL="0" indent="0" algn="r" rtl="1">
              <a:buNone/>
            </a:pPr>
            <a:r>
              <a:rPr lang="fa-IR" sz="2800" dirty="0">
                <a:cs typeface="B Nazanin" panose="00000400000000000000" pitchFamily="2" charset="-78"/>
              </a:rPr>
              <a:t>1.	مطالعات و پژوهش های دقیق، عمیق و راهبردی در حوزه اقتصاد مقاومتی که می تواند در قالب برگزاری همایش های علمی، انتشار کتب مرتبط، مجلات علمی، </a:t>
            </a:r>
            <a:r>
              <a:rPr lang="fa-IR" sz="2800" dirty="0" smtClean="0">
                <a:cs typeface="B Nazanin" panose="00000400000000000000" pitchFamily="2" charset="-78"/>
              </a:rPr>
              <a:t>پژوهش های </a:t>
            </a:r>
            <a:r>
              <a:rPr lang="fa-IR" sz="2800" dirty="0">
                <a:cs typeface="B Nazanin" panose="00000400000000000000" pitchFamily="2" charset="-78"/>
              </a:rPr>
              <a:t>راهبردی، گزارش های راهبردی و... انجام گیرد.</a:t>
            </a:r>
          </a:p>
          <a:p>
            <a:pPr marL="0" indent="0" algn="r" rtl="1">
              <a:buNone/>
            </a:pPr>
            <a:r>
              <a:rPr lang="fa-IR" sz="2800" dirty="0">
                <a:cs typeface="B Nazanin" panose="00000400000000000000" pitchFamily="2" charset="-78"/>
              </a:rPr>
              <a:t>2.	به کارگیری نخبگان حوزه و دانشگاه برای تبیین صحیح اقتصاد مقاومتی که </a:t>
            </a:r>
            <a:r>
              <a:rPr lang="fa-IR" sz="2800" dirty="0" smtClean="0">
                <a:cs typeface="B Nazanin" panose="00000400000000000000" pitchFamily="2" charset="-78"/>
              </a:rPr>
              <a:t>می تواند </a:t>
            </a:r>
            <a:r>
              <a:rPr lang="fa-IR" sz="2800" dirty="0">
                <a:cs typeface="B Nazanin" panose="00000400000000000000" pitchFamily="2" charset="-78"/>
              </a:rPr>
              <a:t>در قالب </a:t>
            </a:r>
            <a:r>
              <a:rPr lang="fa-IR" sz="2800" dirty="0" smtClean="0">
                <a:cs typeface="B Nazanin" panose="00000400000000000000" pitchFamily="2" charset="-78"/>
              </a:rPr>
              <a:t>نشست های </a:t>
            </a:r>
            <a:r>
              <a:rPr lang="fa-IR" sz="2800" dirty="0">
                <a:cs typeface="B Nazanin" panose="00000400000000000000" pitchFamily="2" charset="-78"/>
              </a:rPr>
              <a:t>تخصصی، کارگاه های آموزشی، پژوهش های موردی، مقالات علمی و... صورت گیرد.</a:t>
            </a:r>
          </a:p>
          <a:p>
            <a:pPr marL="0" indent="0" algn="r" rtl="1">
              <a:buNone/>
            </a:pPr>
            <a:endParaRPr lang="en-US" dirty="0">
              <a:cs typeface="B Nazanin" panose="00000400000000000000" pitchFamily="2" charset="-78"/>
            </a:endParaRPr>
          </a:p>
        </p:txBody>
      </p:sp>
    </p:spTree>
    <p:extLst>
      <p:ext uri="{BB962C8B-B14F-4D97-AF65-F5344CB8AC3E}">
        <p14:creationId xmlns:p14="http://schemas.microsoft.com/office/powerpoint/2010/main" val="2124763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4767" y="477590"/>
            <a:ext cx="9977888" cy="5858816"/>
          </a:xfrm>
        </p:spPr>
        <p:txBody>
          <a:bodyPr/>
          <a:lstStyle/>
          <a:p>
            <a:pPr marL="0" indent="0" algn="r" rtl="1">
              <a:buNone/>
            </a:pPr>
            <a:r>
              <a:rPr lang="fa-IR" dirty="0">
                <a:cs typeface="B Nazanin" panose="00000400000000000000" pitchFamily="2" charset="-78"/>
              </a:rPr>
              <a:t>3.	استفاده از نیروی های جوان و نخبه در جهت ترویج اقتصاد مقاومتی و تبیین ابعاد مختلف آن که می تواند در قالب انجام کارهای پژوهشی، آموزشی، </a:t>
            </a:r>
            <a:r>
              <a:rPr lang="fa-IR" dirty="0" smtClean="0">
                <a:cs typeface="B Nazanin" panose="00000400000000000000" pitchFamily="2" charset="-78"/>
              </a:rPr>
              <a:t>فعالیت های </a:t>
            </a:r>
            <a:r>
              <a:rPr lang="fa-IR" dirty="0">
                <a:cs typeface="B Nazanin" panose="00000400000000000000" pitchFamily="2" charset="-78"/>
              </a:rPr>
              <a:t>فرهنگی، تهیه اقلام فرهنگی و آموزشی، ایجاد کارگروه های تخصصی و... انجام شود.</a:t>
            </a:r>
          </a:p>
          <a:p>
            <a:pPr marL="0" indent="0" algn="r" rtl="1">
              <a:buNone/>
            </a:pPr>
            <a:r>
              <a:rPr lang="fa-IR" dirty="0">
                <a:cs typeface="B Nazanin" panose="00000400000000000000" pitchFamily="2" charset="-78"/>
              </a:rPr>
              <a:t>4.	استفاده حداکثری از رسانه ها برای گفتمان سازی اقتصاد مقاومتی در فضای عمومی جامعه. رسانه های دیداری و شنیداری به خصوص صدا و سیما می تواند نقش اصلی و اساسی در تبیین و گفتمان سازی اقتصاد مقاومتی در اقشار مختلف مردم ایفا نماید </a:t>
            </a:r>
            <a:r>
              <a:rPr lang="fa-IR" dirty="0" smtClean="0">
                <a:cs typeface="B Nazanin" panose="00000400000000000000" pitchFamily="2" charset="-78"/>
              </a:rPr>
              <a:t>.</a:t>
            </a:r>
          </a:p>
          <a:p>
            <a:pPr marL="0" indent="0" algn="r" rtl="1">
              <a:buNone/>
            </a:pPr>
            <a:r>
              <a:rPr lang="fa-IR" dirty="0" smtClean="0">
                <a:cs typeface="B Nazanin" panose="00000400000000000000" pitchFamily="2" charset="-78"/>
              </a:rPr>
              <a:t>5.  استفاده </a:t>
            </a:r>
            <a:r>
              <a:rPr lang="fa-IR" dirty="0">
                <a:cs typeface="B Nazanin" panose="00000400000000000000" pitchFamily="2" charset="-78"/>
              </a:rPr>
              <a:t>از ابزار هنر برای گفتمان سازی. هنرمندان می توانند در </a:t>
            </a:r>
            <a:r>
              <a:rPr lang="fa-IR" dirty="0" smtClean="0">
                <a:cs typeface="B Nazanin" panose="00000400000000000000" pitchFamily="2" charset="-78"/>
              </a:rPr>
              <a:t>عرصه های </a:t>
            </a:r>
            <a:r>
              <a:rPr lang="fa-IR" dirty="0">
                <a:cs typeface="B Nazanin" panose="00000400000000000000" pitchFamily="2" charset="-78"/>
              </a:rPr>
              <a:t>مختف هنری با به تصویر کشیدن ابعاد مختلف اقتصاد مقاومتی به روشن شدن ابعاد مختلف آن برای مردم کمک نمایند. </a:t>
            </a:r>
            <a:endParaRPr lang="fa-IR" dirty="0" smtClean="0">
              <a:cs typeface="B Nazanin" panose="00000400000000000000" pitchFamily="2" charset="-78"/>
            </a:endParaRPr>
          </a:p>
          <a:p>
            <a:pPr marL="0" indent="0" algn="r" rtl="1">
              <a:buNone/>
            </a:pPr>
            <a:r>
              <a:rPr lang="fa-IR" dirty="0" smtClean="0">
                <a:cs typeface="B Nazanin" panose="00000400000000000000" pitchFamily="2" charset="-78"/>
              </a:rPr>
              <a:t>6 .	استفاده </a:t>
            </a:r>
            <a:r>
              <a:rPr lang="fa-IR" dirty="0">
                <a:cs typeface="B Nazanin" panose="00000400000000000000" pitchFamily="2" charset="-78"/>
              </a:rPr>
              <a:t>از ابزارهای تبلیغی و رسانه ای از قبیل بولتن های موضوعی، بروشورهای تبلیغاتی، تبلیغات محیطی، </a:t>
            </a:r>
            <a:r>
              <a:rPr lang="fa-IR" dirty="0" smtClean="0">
                <a:cs typeface="B Nazanin" panose="00000400000000000000" pitchFamily="2" charset="-78"/>
              </a:rPr>
              <a:t>جریان سازی </a:t>
            </a:r>
            <a:r>
              <a:rPr lang="fa-IR" dirty="0">
                <a:cs typeface="B Nazanin" panose="00000400000000000000" pitchFamily="2" charset="-78"/>
              </a:rPr>
              <a:t>افکار عمومی، اطلاع رسانی از طریق </a:t>
            </a:r>
            <a:r>
              <a:rPr lang="fa-IR" dirty="0" smtClean="0">
                <a:cs typeface="B Nazanin" panose="00000400000000000000" pitchFamily="2" charset="-78"/>
              </a:rPr>
              <a:t>شبکه های </a:t>
            </a:r>
            <a:r>
              <a:rPr lang="fa-IR" dirty="0">
                <a:cs typeface="B Nazanin" panose="00000400000000000000" pitchFamily="2" charset="-78"/>
              </a:rPr>
              <a:t>اجتماعی و مجازی و بسترهای الکترونیکی</a:t>
            </a:r>
            <a:endParaRPr lang="en-US" dirty="0">
              <a:cs typeface="B Nazanin" panose="00000400000000000000" pitchFamily="2" charset="-78"/>
            </a:endParaRPr>
          </a:p>
        </p:txBody>
      </p:sp>
    </p:spTree>
    <p:extLst>
      <p:ext uri="{BB962C8B-B14F-4D97-AF65-F5344CB8AC3E}">
        <p14:creationId xmlns:p14="http://schemas.microsoft.com/office/powerpoint/2010/main" val="1219863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165</TotalTime>
  <Words>2085</Words>
  <Application>Microsoft Office PowerPoint</Application>
  <PresentationFormat>Custom</PresentationFormat>
  <Paragraphs>141</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Parallax</vt:lpstr>
      <vt:lpstr>به نام ایزد منان</vt:lpstr>
      <vt:lpstr>مقدمه: </vt:lpstr>
      <vt:lpstr>اهميت گفتمان سازی: </vt:lpstr>
      <vt:lpstr>ضرورت گفتمان سازی: </vt:lpstr>
      <vt:lpstr>ساختار طرح: </vt:lpstr>
      <vt:lpstr>تعريف و تبيين گفتمان:</vt:lpstr>
      <vt:lpstr>تعاریف گفتمان:</vt:lpstr>
      <vt:lpstr>ابزارهای گفتمان سازی در اقتصاد مقاومتی:</vt:lpstr>
      <vt:lpstr>PowerPoint Presentation</vt:lpstr>
      <vt:lpstr>سیاست های اقتصاد مقاومتی:</vt:lpstr>
      <vt:lpstr>PowerPoint Presentation</vt:lpstr>
      <vt:lpstr>حمایت همه جانبه‌ هدفمند از صادرات کالاها و خدمات به تناسب ارزش افزوده و با خالص ارزآوری مثبت از طریق:</vt:lpstr>
      <vt:lpstr>مقابله با ضربه پذیری درآمد حاصل از صادرات نفت و گاز از طریق:</vt:lpstr>
      <vt:lpstr>PowerPoint Presentation</vt:lpstr>
      <vt:lpstr>اجزای گفتمان سازی بخش: </vt:lpstr>
      <vt:lpstr>اجزای گفتمان سازی بخش (ارتقای درآمد):</vt:lpstr>
      <vt:lpstr>اجزای گفتمان سازی بخش (نقش طبقات کم‌درآمد و متوسط)</vt:lpstr>
      <vt:lpstr>اجزای گفتمان سازی </vt:lpstr>
      <vt:lpstr>اجزای گفتمان سازی کار گروه اقتصادی: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ایزد منان</dc:title>
  <dc:creator>Ghazal Choupanian</dc:creator>
  <cp:lastModifiedBy>Bagherian</cp:lastModifiedBy>
  <cp:revision>18</cp:revision>
  <dcterms:created xsi:type="dcterms:W3CDTF">2015-07-25T10:50:04Z</dcterms:created>
  <dcterms:modified xsi:type="dcterms:W3CDTF">2015-07-27T20:42:13Z</dcterms:modified>
</cp:coreProperties>
</file>